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6" r:id="rId21"/>
    <p:sldId id="287" r:id="rId22"/>
    <p:sldId id="276" r:id="rId23"/>
    <p:sldId id="277" r:id="rId24"/>
    <p:sldId id="300" r:id="rId25"/>
    <p:sldId id="301" r:id="rId26"/>
    <p:sldId id="278" r:id="rId27"/>
    <p:sldId id="280" r:id="rId28"/>
    <p:sldId id="281" r:id="rId29"/>
    <p:sldId id="279" r:id="rId30"/>
    <p:sldId id="282" r:id="rId31"/>
    <p:sldId id="288" r:id="rId32"/>
    <p:sldId id="283" r:id="rId33"/>
    <p:sldId id="284" r:id="rId34"/>
    <p:sldId id="285" r:id="rId35"/>
    <p:sldId id="289" r:id="rId36"/>
    <p:sldId id="290" r:id="rId37"/>
    <p:sldId id="291" r:id="rId38"/>
    <p:sldId id="292" r:id="rId39"/>
    <p:sldId id="293" r:id="rId40"/>
    <p:sldId id="296" r:id="rId41"/>
    <p:sldId id="294" r:id="rId42"/>
    <p:sldId id="295" r:id="rId43"/>
    <p:sldId id="302" r:id="rId44"/>
    <p:sldId id="303" r:id="rId45"/>
    <p:sldId id="304" r:id="rId46"/>
    <p:sldId id="305" r:id="rId47"/>
    <p:sldId id="306" r:id="rId48"/>
    <p:sldId id="307" r:id="rId49"/>
    <p:sldId id="308" r:id="rId50"/>
    <p:sldId id="309" r:id="rId51"/>
    <p:sldId id="310" r:id="rId52"/>
    <p:sldId id="311" r:id="rId53"/>
    <p:sldId id="313" r:id="rId54"/>
    <p:sldId id="315" r:id="rId55"/>
    <p:sldId id="312" r:id="rId56"/>
    <p:sldId id="314" r:id="rId57"/>
    <p:sldId id="316" r:id="rId58"/>
    <p:sldId id="318" r:id="rId59"/>
    <p:sldId id="341" r:id="rId60"/>
    <p:sldId id="328" r:id="rId61"/>
    <p:sldId id="329" r:id="rId62"/>
    <p:sldId id="330" r:id="rId63"/>
    <p:sldId id="346" r:id="rId64"/>
    <p:sldId id="332" r:id="rId65"/>
    <p:sldId id="338" r:id="rId66"/>
    <p:sldId id="333" r:id="rId67"/>
    <p:sldId id="334" r:id="rId68"/>
    <p:sldId id="347" r:id="rId69"/>
    <p:sldId id="335" r:id="rId70"/>
    <p:sldId id="339" r:id="rId71"/>
    <p:sldId id="336" r:id="rId72"/>
    <p:sldId id="340" r:id="rId73"/>
    <p:sldId id="337" r:id="rId74"/>
    <p:sldId id="342" r:id="rId75"/>
    <p:sldId id="343" r:id="rId76"/>
    <p:sldId id="344" r:id="rId77"/>
    <p:sldId id="345" r:id="rId78"/>
    <p:sldId id="326" r:id="rId79"/>
    <p:sldId id="348" r:id="rId80"/>
    <p:sldId id="320" r:id="rId81"/>
    <p:sldId id="319" r:id="rId82"/>
    <p:sldId id="349" r:id="rId83"/>
    <p:sldId id="321" r:id="rId84"/>
    <p:sldId id="350" r:id="rId85"/>
    <p:sldId id="323" r:id="rId86"/>
    <p:sldId id="351" r:id="rId87"/>
    <p:sldId id="352" r:id="rId88"/>
    <p:sldId id="324" r:id="rId89"/>
    <p:sldId id="353" r:id="rId90"/>
    <p:sldId id="354" r:id="rId91"/>
    <p:sldId id="355" r:id="rId92"/>
    <p:sldId id="356" r:id="rId93"/>
    <p:sldId id="325" r:id="rId94"/>
    <p:sldId id="357" r:id="rId95"/>
    <p:sldId id="358" r:id="rId9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no%20Paulo%20Schmitz\Downloads\C&#243;pia%20de%20Planilha%20final_Im&#65533;veis%20para%20Loca&#65533;&#65533;o_Projeto%20%20Interdisciplinar%20I_Andrey_Eduardo_Jos&#65533;%20Newt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pt-BR" sz="2800" dirty="0"/>
              <a:t>Preço</a:t>
            </a:r>
            <a:r>
              <a:rPr lang="pt-BR" sz="2800" baseline="0" dirty="0"/>
              <a:t> do Aluguel (</a:t>
            </a:r>
            <a:r>
              <a:rPr lang="pt-BR" sz="2800" baseline="0" dirty="0" err="1"/>
              <a:t>kitnetes</a:t>
            </a:r>
            <a:r>
              <a:rPr lang="pt-BR" sz="2800" baseline="0" dirty="0"/>
              <a:t>) X Área do Imóvel (m</a:t>
            </a:r>
            <a:r>
              <a:rPr lang="pt-BR" sz="2800" baseline="30000" dirty="0"/>
              <a:t>2</a:t>
            </a:r>
            <a:r>
              <a:rPr lang="pt-BR" sz="2800" baseline="0" dirty="0"/>
              <a:t>) – Centro de Curitiba/PR - 2016 </a:t>
            </a:r>
          </a:p>
        </c:rich>
      </c:tx>
      <c:layout>
        <c:manualLayout>
          <c:xMode val="edge"/>
          <c:yMode val="edge"/>
          <c:x val="0.10661596221529611"/>
          <c:y val="1.6046681945761268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'[Cópia de Planilha final_Im�veis para Loca��o_Projeto  Interdisciplinar I_Andrey_Eduardo_Jos� Newton.xlsx]Plan2'!$B$2:$B$73</c:f>
              <c:numCache>
                <c:formatCode>_-"R$ "* #.##0.00_-;"-R$ "* #.##0.00_-;_-"R$ "* \-??_-;_-@_-</c:formatCode>
                <c:ptCount val="72"/>
                <c:pt idx="0">
                  <c:v>800</c:v>
                </c:pt>
                <c:pt idx="1">
                  <c:v>900</c:v>
                </c:pt>
                <c:pt idx="2">
                  <c:v>700</c:v>
                </c:pt>
                <c:pt idx="3">
                  <c:v>382.5</c:v>
                </c:pt>
                <c:pt idx="4">
                  <c:v>1150</c:v>
                </c:pt>
                <c:pt idx="5">
                  <c:v>450</c:v>
                </c:pt>
                <c:pt idx="6">
                  <c:v>600</c:v>
                </c:pt>
                <c:pt idx="7">
                  <c:v>420</c:v>
                </c:pt>
                <c:pt idx="8">
                  <c:v>1400</c:v>
                </c:pt>
                <c:pt idx="9">
                  <c:v>1550</c:v>
                </c:pt>
                <c:pt idx="10">
                  <c:v>1100</c:v>
                </c:pt>
                <c:pt idx="11">
                  <c:v>1580</c:v>
                </c:pt>
                <c:pt idx="12">
                  <c:v>1100</c:v>
                </c:pt>
                <c:pt idx="13">
                  <c:v>1400</c:v>
                </c:pt>
                <c:pt idx="14">
                  <c:v>615</c:v>
                </c:pt>
                <c:pt idx="15">
                  <c:v>750</c:v>
                </c:pt>
                <c:pt idx="16">
                  <c:v>650</c:v>
                </c:pt>
                <c:pt idx="17">
                  <c:v>600</c:v>
                </c:pt>
                <c:pt idx="18">
                  <c:v>600</c:v>
                </c:pt>
                <c:pt idx="19">
                  <c:v>650</c:v>
                </c:pt>
                <c:pt idx="20">
                  <c:v>600</c:v>
                </c:pt>
                <c:pt idx="21">
                  <c:v>950</c:v>
                </c:pt>
                <c:pt idx="22">
                  <c:v>700</c:v>
                </c:pt>
                <c:pt idx="23">
                  <c:v>650</c:v>
                </c:pt>
                <c:pt idx="24">
                  <c:v>450</c:v>
                </c:pt>
                <c:pt idx="25">
                  <c:v>390</c:v>
                </c:pt>
                <c:pt idx="26">
                  <c:v>480</c:v>
                </c:pt>
                <c:pt idx="27">
                  <c:v>450</c:v>
                </c:pt>
                <c:pt idx="28">
                  <c:v>650</c:v>
                </c:pt>
                <c:pt idx="29">
                  <c:v>1250</c:v>
                </c:pt>
                <c:pt idx="30">
                  <c:v>800</c:v>
                </c:pt>
                <c:pt idx="31">
                  <c:v>430</c:v>
                </c:pt>
                <c:pt idx="32">
                  <c:v>680</c:v>
                </c:pt>
                <c:pt idx="33">
                  <c:v>550</c:v>
                </c:pt>
                <c:pt idx="34">
                  <c:v>500</c:v>
                </c:pt>
                <c:pt idx="35">
                  <c:v>650</c:v>
                </c:pt>
                <c:pt idx="36">
                  <c:v>500</c:v>
                </c:pt>
                <c:pt idx="37">
                  <c:v>450</c:v>
                </c:pt>
                <c:pt idx="38">
                  <c:v>420</c:v>
                </c:pt>
                <c:pt idx="39">
                  <c:v>1100</c:v>
                </c:pt>
                <c:pt idx="40">
                  <c:v>800</c:v>
                </c:pt>
                <c:pt idx="41">
                  <c:v>1800</c:v>
                </c:pt>
                <c:pt idx="42">
                  <c:v>1100</c:v>
                </c:pt>
                <c:pt idx="43">
                  <c:v>1000</c:v>
                </c:pt>
                <c:pt idx="44">
                  <c:v>850</c:v>
                </c:pt>
                <c:pt idx="45">
                  <c:v>1000</c:v>
                </c:pt>
                <c:pt idx="46">
                  <c:v>450</c:v>
                </c:pt>
                <c:pt idx="47">
                  <c:v>400</c:v>
                </c:pt>
                <c:pt idx="48">
                  <c:v>420</c:v>
                </c:pt>
                <c:pt idx="49">
                  <c:v>450</c:v>
                </c:pt>
                <c:pt idx="50">
                  <c:v>500</c:v>
                </c:pt>
                <c:pt idx="51">
                  <c:v>500</c:v>
                </c:pt>
                <c:pt idx="52">
                  <c:v>500</c:v>
                </c:pt>
                <c:pt idx="53">
                  <c:v>520</c:v>
                </c:pt>
                <c:pt idx="54">
                  <c:v>550</c:v>
                </c:pt>
                <c:pt idx="55">
                  <c:v>550</c:v>
                </c:pt>
                <c:pt idx="56">
                  <c:v>550</c:v>
                </c:pt>
                <c:pt idx="57">
                  <c:v>595</c:v>
                </c:pt>
                <c:pt idx="58">
                  <c:v>600</c:v>
                </c:pt>
                <c:pt idx="59">
                  <c:v>600</c:v>
                </c:pt>
                <c:pt idx="60">
                  <c:v>600</c:v>
                </c:pt>
                <c:pt idx="61">
                  <c:v>640</c:v>
                </c:pt>
                <c:pt idx="62">
                  <c:v>650</c:v>
                </c:pt>
                <c:pt idx="63">
                  <c:v>650</c:v>
                </c:pt>
                <c:pt idx="64">
                  <c:v>700</c:v>
                </c:pt>
                <c:pt idx="65">
                  <c:v>790</c:v>
                </c:pt>
                <c:pt idx="66">
                  <c:v>100</c:v>
                </c:pt>
                <c:pt idx="67">
                  <c:v>1100</c:v>
                </c:pt>
                <c:pt idx="68">
                  <c:v>850</c:v>
                </c:pt>
                <c:pt idx="69">
                  <c:v>600</c:v>
                </c:pt>
                <c:pt idx="70">
                  <c:v>380</c:v>
                </c:pt>
                <c:pt idx="71">
                  <c:v>1100</c:v>
                </c:pt>
              </c:numCache>
            </c:numRef>
          </c:xVal>
          <c:yVal>
            <c:numRef>
              <c:f>'[Cópia de Planilha final_Im�veis para Loca��o_Projeto  Interdisciplinar I_Andrey_Eduardo_Jos� Newton.xlsx]Plan2'!$C$2:$C$73</c:f>
              <c:numCache>
                <c:formatCode>0.00</c:formatCode>
                <c:ptCount val="72"/>
                <c:pt idx="0" formatCode="General">
                  <c:v>67.540000000000006</c:v>
                </c:pt>
                <c:pt idx="1">
                  <c:v>46</c:v>
                </c:pt>
                <c:pt idx="2">
                  <c:v>40</c:v>
                </c:pt>
                <c:pt idx="3">
                  <c:v>32.6</c:v>
                </c:pt>
                <c:pt idx="4">
                  <c:v>35</c:v>
                </c:pt>
                <c:pt idx="5">
                  <c:v>41</c:v>
                </c:pt>
                <c:pt idx="6">
                  <c:v>30</c:v>
                </c:pt>
                <c:pt idx="7">
                  <c:v>29</c:v>
                </c:pt>
                <c:pt idx="8">
                  <c:v>36</c:v>
                </c:pt>
                <c:pt idx="9">
                  <c:v>45</c:v>
                </c:pt>
                <c:pt idx="10">
                  <c:v>70</c:v>
                </c:pt>
                <c:pt idx="11">
                  <c:v>33</c:v>
                </c:pt>
                <c:pt idx="12">
                  <c:v>66</c:v>
                </c:pt>
                <c:pt idx="13">
                  <c:v>73</c:v>
                </c:pt>
                <c:pt idx="14">
                  <c:v>43</c:v>
                </c:pt>
                <c:pt idx="15">
                  <c:v>50</c:v>
                </c:pt>
                <c:pt idx="16">
                  <c:v>30.84</c:v>
                </c:pt>
                <c:pt idx="17">
                  <c:v>50</c:v>
                </c:pt>
                <c:pt idx="18">
                  <c:v>55</c:v>
                </c:pt>
                <c:pt idx="19">
                  <c:v>40</c:v>
                </c:pt>
                <c:pt idx="20">
                  <c:v>41</c:v>
                </c:pt>
                <c:pt idx="21">
                  <c:v>45</c:v>
                </c:pt>
                <c:pt idx="22">
                  <c:v>45</c:v>
                </c:pt>
                <c:pt idx="23">
                  <c:v>29.35</c:v>
                </c:pt>
                <c:pt idx="24">
                  <c:v>27</c:v>
                </c:pt>
                <c:pt idx="25">
                  <c:v>30</c:v>
                </c:pt>
                <c:pt idx="26">
                  <c:v>30.44</c:v>
                </c:pt>
                <c:pt idx="27">
                  <c:v>34</c:v>
                </c:pt>
                <c:pt idx="28">
                  <c:v>32</c:v>
                </c:pt>
                <c:pt idx="29">
                  <c:v>38.92</c:v>
                </c:pt>
                <c:pt idx="30">
                  <c:v>26.5</c:v>
                </c:pt>
                <c:pt idx="31">
                  <c:v>40</c:v>
                </c:pt>
                <c:pt idx="32">
                  <c:v>35.5</c:v>
                </c:pt>
                <c:pt idx="33">
                  <c:v>31.72</c:v>
                </c:pt>
                <c:pt idx="34">
                  <c:v>41.23</c:v>
                </c:pt>
                <c:pt idx="35">
                  <c:v>50</c:v>
                </c:pt>
                <c:pt idx="36">
                  <c:v>40</c:v>
                </c:pt>
                <c:pt idx="37">
                  <c:v>27</c:v>
                </c:pt>
                <c:pt idx="38">
                  <c:v>39.4</c:v>
                </c:pt>
                <c:pt idx="39">
                  <c:v>56</c:v>
                </c:pt>
                <c:pt idx="40">
                  <c:v>45</c:v>
                </c:pt>
                <c:pt idx="41">
                  <c:v>97</c:v>
                </c:pt>
                <c:pt idx="42">
                  <c:v>71</c:v>
                </c:pt>
                <c:pt idx="43">
                  <c:v>64</c:v>
                </c:pt>
                <c:pt idx="44">
                  <c:v>52</c:v>
                </c:pt>
                <c:pt idx="45">
                  <c:v>45</c:v>
                </c:pt>
                <c:pt idx="46">
                  <c:v>23.32</c:v>
                </c:pt>
                <c:pt idx="47">
                  <c:v>40</c:v>
                </c:pt>
                <c:pt idx="48">
                  <c:v>40</c:v>
                </c:pt>
                <c:pt idx="49">
                  <c:v>27</c:v>
                </c:pt>
                <c:pt idx="50">
                  <c:v>27</c:v>
                </c:pt>
                <c:pt idx="51">
                  <c:v>50</c:v>
                </c:pt>
                <c:pt idx="52">
                  <c:v>26</c:v>
                </c:pt>
                <c:pt idx="53">
                  <c:v>30</c:v>
                </c:pt>
                <c:pt idx="54">
                  <c:v>31.8</c:v>
                </c:pt>
                <c:pt idx="55">
                  <c:v>45</c:v>
                </c:pt>
                <c:pt idx="56">
                  <c:v>27.97</c:v>
                </c:pt>
                <c:pt idx="57">
                  <c:v>28</c:v>
                </c:pt>
                <c:pt idx="58">
                  <c:v>45</c:v>
                </c:pt>
                <c:pt idx="59">
                  <c:v>33</c:v>
                </c:pt>
                <c:pt idx="60">
                  <c:v>19.29</c:v>
                </c:pt>
                <c:pt idx="61">
                  <c:v>53</c:v>
                </c:pt>
                <c:pt idx="62">
                  <c:v>25</c:v>
                </c:pt>
                <c:pt idx="63">
                  <c:v>41</c:v>
                </c:pt>
                <c:pt idx="64">
                  <c:v>60</c:v>
                </c:pt>
                <c:pt idx="65">
                  <c:v>42.5</c:v>
                </c:pt>
                <c:pt idx="66">
                  <c:v>38.979999999999997</c:v>
                </c:pt>
                <c:pt idx="67">
                  <c:v>39</c:v>
                </c:pt>
                <c:pt idx="68">
                  <c:v>47</c:v>
                </c:pt>
                <c:pt idx="69">
                  <c:v>30</c:v>
                </c:pt>
                <c:pt idx="70">
                  <c:v>52</c:v>
                </c:pt>
                <c:pt idx="71">
                  <c:v>50.1</c:v>
                </c:pt>
              </c:numCache>
            </c:numRef>
          </c:yVal>
          <c:smooth val="0"/>
          <c:extLst>
            <c:ext xmlns:c16="http://schemas.microsoft.com/office/drawing/2014/chart" uri="{C3380CC4-5D6E-409C-BE32-E72D297353CC}">
              <c16:uniqueId val="{00000000-54E5-4F43-9170-7CCED84A7842}"/>
            </c:ext>
          </c:extLst>
        </c:ser>
        <c:dLbls>
          <c:showLegendKey val="0"/>
          <c:showVal val="0"/>
          <c:showCatName val="0"/>
          <c:showSerName val="0"/>
          <c:showPercent val="0"/>
          <c:showBubbleSize val="0"/>
        </c:dLbls>
        <c:axId val="571919408"/>
        <c:axId val="571922936"/>
      </c:scatterChart>
      <c:valAx>
        <c:axId val="571919408"/>
        <c:scaling>
          <c:orientation val="minMax"/>
        </c:scaling>
        <c:delete val="0"/>
        <c:axPos val="b"/>
        <c:majorGridlines>
          <c:spPr>
            <a:ln w="9525" cap="flat" cmpd="sng" algn="ctr">
              <a:solidFill>
                <a:schemeClr val="tx1">
                  <a:lumMod val="15000"/>
                  <a:lumOff val="85000"/>
                </a:schemeClr>
              </a:solidFill>
              <a:round/>
            </a:ln>
            <a:effectLst/>
          </c:spPr>
        </c:majorGridlines>
        <c:numFmt formatCode="_-&quot;R$ &quot;* #.##0.00_-;&quot;-R$ &quot;* #.##0.00_-;_-&quot;R$ &quot;* \-??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571922936"/>
        <c:crosses val="autoZero"/>
        <c:crossBetween val="midCat"/>
      </c:valAx>
      <c:valAx>
        <c:axId val="571922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5719194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E51A76FA-F583-4656-8861-A420E316AC93}" type="datetimeFigureOut">
              <a:rPr lang="pt-BR" smtClean="0"/>
              <a:t>26/05/2022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ADE70C1-70F9-4AC8-8C57-4D7272C53FD0}" type="slidenum">
              <a:rPr lang="pt-BR" smtClean="0"/>
              <a:t>‹nº›</a:t>
            </a:fld>
            <a:endParaRPr lang="pt-BR"/>
          </a:p>
        </p:txBody>
      </p:sp>
    </p:spTree>
    <p:extLst>
      <p:ext uri="{BB962C8B-B14F-4D97-AF65-F5344CB8AC3E}">
        <p14:creationId xmlns:p14="http://schemas.microsoft.com/office/powerpoint/2010/main" val="5914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E51A76FA-F583-4656-8861-A420E316AC93}" type="datetimeFigureOut">
              <a:rPr lang="pt-BR" smtClean="0"/>
              <a:t>26/05/2022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ADE70C1-70F9-4AC8-8C57-4D7272C53FD0}" type="slidenum">
              <a:rPr lang="pt-BR" smtClean="0"/>
              <a:t>‹nº›</a:t>
            </a:fld>
            <a:endParaRPr lang="pt-BR"/>
          </a:p>
        </p:txBody>
      </p:sp>
    </p:spTree>
    <p:extLst>
      <p:ext uri="{BB962C8B-B14F-4D97-AF65-F5344CB8AC3E}">
        <p14:creationId xmlns:p14="http://schemas.microsoft.com/office/powerpoint/2010/main" val="275757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E51A76FA-F583-4656-8861-A420E316AC93}" type="datetimeFigureOut">
              <a:rPr lang="pt-BR" smtClean="0"/>
              <a:t>26/05/2022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ADE70C1-70F9-4AC8-8C57-4D7272C53FD0}" type="slidenum">
              <a:rPr lang="pt-BR" smtClean="0"/>
              <a:t>‹nº›</a:t>
            </a:fld>
            <a:endParaRPr lang="pt-BR"/>
          </a:p>
        </p:txBody>
      </p:sp>
    </p:spTree>
    <p:extLst>
      <p:ext uri="{BB962C8B-B14F-4D97-AF65-F5344CB8AC3E}">
        <p14:creationId xmlns:p14="http://schemas.microsoft.com/office/powerpoint/2010/main" val="387016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E51A76FA-F583-4656-8861-A420E316AC93}" type="datetimeFigureOut">
              <a:rPr lang="pt-BR" smtClean="0"/>
              <a:t>26/05/2022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ADE70C1-70F9-4AC8-8C57-4D7272C53FD0}" type="slidenum">
              <a:rPr lang="pt-BR" smtClean="0"/>
              <a:t>‹nº›</a:t>
            </a:fld>
            <a:endParaRPr lang="pt-BR"/>
          </a:p>
        </p:txBody>
      </p:sp>
    </p:spTree>
    <p:extLst>
      <p:ext uri="{BB962C8B-B14F-4D97-AF65-F5344CB8AC3E}">
        <p14:creationId xmlns:p14="http://schemas.microsoft.com/office/powerpoint/2010/main" val="1626939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E51A76FA-F583-4656-8861-A420E316AC93}" type="datetimeFigureOut">
              <a:rPr lang="pt-BR" smtClean="0"/>
              <a:t>26/05/2022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ADE70C1-70F9-4AC8-8C57-4D7272C53FD0}" type="slidenum">
              <a:rPr lang="pt-BR" smtClean="0"/>
              <a:t>‹nº›</a:t>
            </a:fld>
            <a:endParaRPr lang="pt-BR"/>
          </a:p>
        </p:txBody>
      </p:sp>
    </p:spTree>
    <p:extLst>
      <p:ext uri="{BB962C8B-B14F-4D97-AF65-F5344CB8AC3E}">
        <p14:creationId xmlns:p14="http://schemas.microsoft.com/office/powerpoint/2010/main" val="1347880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E51A76FA-F583-4656-8861-A420E316AC93}" type="datetimeFigureOut">
              <a:rPr lang="pt-BR" smtClean="0"/>
              <a:t>26/05/2022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ADE70C1-70F9-4AC8-8C57-4D7272C53FD0}" type="slidenum">
              <a:rPr lang="pt-BR" smtClean="0"/>
              <a:t>‹nº›</a:t>
            </a:fld>
            <a:endParaRPr lang="pt-BR"/>
          </a:p>
        </p:txBody>
      </p:sp>
    </p:spTree>
    <p:extLst>
      <p:ext uri="{BB962C8B-B14F-4D97-AF65-F5344CB8AC3E}">
        <p14:creationId xmlns:p14="http://schemas.microsoft.com/office/powerpoint/2010/main" val="3826569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E51A76FA-F583-4656-8861-A420E316AC93}" type="datetimeFigureOut">
              <a:rPr lang="pt-BR" smtClean="0"/>
              <a:t>26/05/2022</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ADE70C1-70F9-4AC8-8C57-4D7272C53FD0}" type="slidenum">
              <a:rPr lang="pt-BR" smtClean="0"/>
              <a:t>‹nº›</a:t>
            </a:fld>
            <a:endParaRPr lang="pt-BR"/>
          </a:p>
        </p:txBody>
      </p:sp>
    </p:spTree>
    <p:extLst>
      <p:ext uri="{BB962C8B-B14F-4D97-AF65-F5344CB8AC3E}">
        <p14:creationId xmlns:p14="http://schemas.microsoft.com/office/powerpoint/2010/main" val="1864462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E51A76FA-F583-4656-8861-A420E316AC93}" type="datetimeFigureOut">
              <a:rPr lang="pt-BR" smtClean="0"/>
              <a:t>26/05/2022</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ADE70C1-70F9-4AC8-8C57-4D7272C53FD0}" type="slidenum">
              <a:rPr lang="pt-BR" smtClean="0"/>
              <a:t>‹nº›</a:t>
            </a:fld>
            <a:endParaRPr lang="pt-BR"/>
          </a:p>
        </p:txBody>
      </p:sp>
    </p:spTree>
    <p:extLst>
      <p:ext uri="{BB962C8B-B14F-4D97-AF65-F5344CB8AC3E}">
        <p14:creationId xmlns:p14="http://schemas.microsoft.com/office/powerpoint/2010/main" val="298462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E51A76FA-F583-4656-8861-A420E316AC93}" type="datetimeFigureOut">
              <a:rPr lang="pt-BR" smtClean="0"/>
              <a:t>26/05/2022</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ADE70C1-70F9-4AC8-8C57-4D7272C53FD0}" type="slidenum">
              <a:rPr lang="pt-BR" smtClean="0"/>
              <a:t>‹nº›</a:t>
            </a:fld>
            <a:endParaRPr lang="pt-BR"/>
          </a:p>
        </p:txBody>
      </p:sp>
    </p:spTree>
    <p:extLst>
      <p:ext uri="{BB962C8B-B14F-4D97-AF65-F5344CB8AC3E}">
        <p14:creationId xmlns:p14="http://schemas.microsoft.com/office/powerpoint/2010/main" val="2246352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E51A76FA-F583-4656-8861-A420E316AC93}" type="datetimeFigureOut">
              <a:rPr lang="pt-BR" smtClean="0"/>
              <a:t>26/05/2022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ADE70C1-70F9-4AC8-8C57-4D7272C53FD0}" type="slidenum">
              <a:rPr lang="pt-BR" smtClean="0"/>
              <a:t>‹nº›</a:t>
            </a:fld>
            <a:endParaRPr lang="pt-BR"/>
          </a:p>
        </p:txBody>
      </p:sp>
    </p:spTree>
    <p:extLst>
      <p:ext uri="{BB962C8B-B14F-4D97-AF65-F5344CB8AC3E}">
        <p14:creationId xmlns:p14="http://schemas.microsoft.com/office/powerpoint/2010/main" val="140458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E51A76FA-F583-4656-8861-A420E316AC93}" type="datetimeFigureOut">
              <a:rPr lang="pt-BR" smtClean="0"/>
              <a:t>26/05/2022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ADE70C1-70F9-4AC8-8C57-4D7272C53FD0}" type="slidenum">
              <a:rPr lang="pt-BR" smtClean="0"/>
              <a:t>‹nº›</a:t>
            </a:fld>
            <a:endParaRPr lang="pt-BR"/>
          </a:p>
        </p:txBody>
      </p:sp>
    </p:spTree>
    <p:extLst>
      <p:ext uri="{BB962C8B-B14F-4D97-AF65-F5344CB8AC3E}">
        <p14:creationId xmlns:p14="http://schemas.microsoft.com/office/powerpoint/2010/main" val="834225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1A76FA-F583-4656-8861-A420E316AC93}" type="datetimeFigureOut">
              <a:rPr lang="pt-BR" smtClean="0"/>
              <a:t>26/05/2022</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E70C1-70F9-4AC8-8C57-4D7272C53FD0}" type="slidenum">
              <a:rPr lang="pt-BR" smtClean="0"/>
              <a:t>‹nº›</a:t>
            </a:fld>
            <a:endParaRPr lang="pt-BR"/>
          </a:p>
        </p:txBody>
      </p:sp>
    </p:spTree>
    <p:extLst>
      <p:ext uri="{BB962C8B-B14F-4D97-AF65-F5344CB8AC3E}">
        <p14:creationId xmlns:p14="http://schemas.microsoft.com/office/powerpoint/2010/main" val="1787601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hyperlink" Target="http://www.esac.pt/noronha/estatistica/praticas/Tabela%20Binomial.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hyperlink" Target="http://www.esac.pt/noronha/estatistica/praticas/Tabela%20Poisson.pdf"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hyperlink" Target="http://www.dex.ufla.br/thelmasafadi/tabela%20normal.pdf"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89.xml.rels><?xml version="1.0" encoding="UTF-8" standalone="yes"?>
<Relationships xmlns="http://schemas.openxmlformats.org/package/2006/relationships"><Relationship Id="rId3" Type="http://schemas.openxmlformats.org/officeDocument/2006/relationships/hyperlink" Target="https://docs.ufpr.br/~niveam/ce071/An%C3%A1lise%20de%20Vari%C3%A2ncia.pdf" TargetMode="External"/><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9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86249" y="1122363"/>
            <a:ext cx="9481751" cy="2387600"/>
          </a:xfrm>
        </p:spPr>
        <p:txBody>
          <a:bodyPr>
            <a:normAutofit fontScale="90000"/>
          </a:bodyPr>
          <a:lstStyle/>
          <a:p>
            <a:r>
              <a:rPr lang="pt-BR" b="1" dirty="0"/>
              <a:t>IAA005 - ESTATÍSTICA APLICADA I</a:t>
            </a:r>
            <a:br>
              <a:rPr lang="pt-BR" b="1" dirty="0"/>
            </a:br>
            <a:r>
              <a:rPr lang="pt-BR" dirty="0"/>
              <a:t>Parte 1</a:t>
            </a:r>
          </a:p>
        </p:txBody>
      </p:sp>
      <p:sp>
        <p:nvSpPr>
          <p:cNvPr id="3" name="Subtítulo 2"/>
          <p:cNvSpPr>
            <a:spLocks noGrp="1"/>
          </p:cNvSpPr>
          <p:nvPr>
            <p:ph type="subTitle" idx="1"/>
          </p:nvPr>
        </p:nvSpPr>
        <p:spPr/>
        <p:txBody>
          <a:bodyPr/>
          <a:lstStyle/>
          <a:p>
            <a:r>
              <a:rPr lang="pt-BR" dirty="0"/>
              <a:t>Prof. Arno P. Schmitz</a:t>
            </a:r>
          </a:p>
          <a:p>
            <a:r>
              <a:rPr lang="pt-BR" dirty="0"/>
              <a:t>UFPR – Universidade Federal do Paraná</a:t>
            </a:r>
          </a:p>
        </p:txBody>
      </p:sp>
    </p:spTree>
    <p:extLst>
      <p:ext uri="{BB962C8B-B14F-4D97-AF65-F5344CB8AC3E}">
        <p14:creationId xmlns:p14="http://schemas.microsoft.com/office/powerpoint/2010/main" val="213632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3236" y="115743"/>
            <a:ext cx="11831782" cy="701675"/>
          </a:xfrm>
        </p:spPr>
        <p:txBody>
          <a:bodyPr/>
          <a:lstStyle/>
          <a:p>
            <a:pPr algn="ctr"/>
            <a:r>
              <a:rPr lang="pt-BR" dirty="0"/>
              <a:t>Fatores que explicam o consumo de água</a:t>
            </a:r>
          </a:p>
        </p:txBody>
      </p:sp>
      <p:pic>
        <p:nvPicPr>
          <p:cNvPr id="8" name="Espaço Reservado para Conteúdo 7"/>
          <p:cNvPicPr>
            <a:picLocks noGrp="1" noChangeAspect="1"/>
          </p:cNvPicPr>
          <p:nvPr>
            <p:ph idx="1"/>
          </p:nvPr>
        </p:nvPicPr>
        <p:blipFill>
          <a:blip r:embed="rId2"/>
          <a:stretch>
            <a:fillRect/>
          </a:stretch>
        </p:blipFill>
        <p:spPr>
          <a:xfrm>
            <a:off x="2356022" y="749643"/>
            <a:ext cx="7232821" cy="5997146"/>
          </a:xfrm>
          <a:prstGeom prst="rect">
            <a:avLst/>
          </a:prstGeom>
        </p:spPr>
      </p:pic>
    </p:spTree>
    <p:extLst>
      <p:ext uri="{BB962C8B-B14F-4D97-AF65-F5344CB8AC3E}">
        <p14:creationId xmlns:p14="http://schemas.microsoft.com/office/powerpoint/2010/main" val="386363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Estatística Espacial</a:t>
            </a:r>
          </a:p>
        </p:txBody>
      </p:sp>
      <p:pic>
        <p:nvPicPr>
          <p:cNvPr id="4" name="Espaço Reservado para Conteúdo 3"/>
          <p:cNvPicPr>
            <a:picLocks noGrp="1" noChangeAspect="1"/>
          </p:cNvPicPr>
          <p:nvPr>
            <p:ph idx="1"/>
          </p:nvPr>
        </p:nvPicPr>
        <p:blipFill>
          <a:blip r:embed="rId2"/>
          <a:stretch>
            <a:fillRect/>
          </a:stretch>
        </p:blipFill>
        <p:spPr>
          <a:xfrm>
            <a:off x="2599573" y="1825625"/>
            <a:ext cx="6992853" cy="4351338"/>
          </a:xfrm>
          <a:prstGeom prst="rect">
            <a:avLst/>
          </a:prstGeom>
        </p:spPr>
      </p:pic>
    </p:spTree>
    <p:extLst>
      <p:ext uri="{BB962C8B-B14F-4D97-AF65-F5344CB8AC3E}">
        <p14:creationId xmlns:p14="http://schemas.microsoft.com/office/powerpoint/2010/main" val="392621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81784"/>
          </a:xfrm>
        </p:spPr>
        <p:txBody>
          <a:bodyPr/>
          <a:lstStyle/>
          <a:p>
            <a:pPr algn="ctr"/>
            <a:r>
              <a:rPr lang="pt-BR" b="1" dirty="0"/>
              <a:t>Áreas da Estatística</a:t>
            </a:r>
          </a:p>
        </p:txBody>
      </p:sp>
      <p:sp>
        <p:nvSpPr>
          <p:cNvPr id="3" name="Espaço Reservado para Conteúdo 2"/>
          <p:cNvSpPr>
            <a:spLocks noGrp="1"/>
          </p:cNvSpPr>
          <p:nvPr>
            <p:ph idx="1"/>
          </p:nvPr>
        </p:nvSpPr>
        <p:spPr>
          <a:xfrm>
            <a:off x="360218" y="1385455"/>
            <a:ext cx="11568546" cy="5292436"/>
          </a:xfrm>
        </p:spPr>
        <p:txBody>
          <a:bodyPr>
            <a:normAutofit/>
          </a:bodyPr>
          <a:lstStyle/>
          <a:p>
            <a:r>
              <a:rPr lang="pt-BR" sz="3600" dirty="0"/>
              <a:t>Estatística descritiva (análise exploratória de dados);</a:t>
            </a:r>
          </a:p>
          <a:p>
            <a:endParaRPr lang="pt-BR" sz="3600" dirty="0"/>
          </a:p>
          <a:p>
            <a:r>
              <a:rPr lang="pt-BR" sz="3600" dirty="0"/>
              <a:t>Probabilidade;</a:t>
            </a:r>
          </a:p>
          <a:p>
            <a:endParaRPr lang="pt-BR" sz="3600" dirty="0"/>
          </a:p>
          <a:p>
            <a:r>
              <a:rPr lang="pt-BR" sz="3600" dirty="0"/>
              <a:t>Inferência estatística.</a:t>
            </a:r>
          </a:p>
        </p:txBody>
      </p:sp>
    </p:spTree>
    <p:extLst>
      <p:ext uri="{BB962C8B-B14F-4D97-AF65-F5344CB8AC3E}">
        <p14:creationId xmlns:p14="http://schemas.microsoft.com/office/powerpoint/2010/main" val="2597252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66256"/>
            <a:ext cx="10515600" cy="775854"/>
          </a:xfrm>
        </p:spPr>
        <p:txBody>
          <a:bodyPr/>
          <a:lstStyle/>
          <a:p>
            <a:pPr algn="ctr"/>
            <a:r>
              <a:rPr lang="pt-BR" b="1" dirty="0"/>
              <a:t>Definições</a:t>
            </a:r>
          </a:p>
        </p:txBody>
      </p:sp>
      <p:sp>
        <p:nvSpPr>
          <p:cNvPr id="3" name="Espaço Reservado para Conteúdo 2"/>
          <p:cNvSpPr>
            <a:spLocks noGrp="1"/>
          </p:cNvSpPr>
          <p:nvPr>
            <p:ph idx="1"/>
          </p:nvPr>
        </p:nvSpPr>
        <p:spPr>
          <a:xfrm>
            <a:off x="332509" y="817418"/>
            <a:ext cx="11623964" cy="6040582"/>
          </a:xfrm>
        </p:spPr>
        <p:txBody>
          <a:bodyPr>
            <a:normAutofit/>
          </a:bodyPr>
          <a:lstStyle/>
          <a:p>
            <a:r>
              <a:rPr lang="pt-BR" dirty="0"/>
              <a:t>Dados:</a:t>
            </a:r>
          </a:p>
          <a:p>
            <a:pPr>
              <a:buFont typeface="Wingdings" panose="05000000000000000000" pitchFamily="2" charset="2"/>
              <a:buChar char="ü"/>
            </a:pPr>
            <a:r>
              <a:rPr lang="pt-BR" dirty="0"/>
              <a:t> Observações de um evento (pesquisa);</a:t>
            </a:r>
          </a:p>
          <a:p>
            <a:endParaRPr lang="pt-BR" dirty="0"/>
          </a:p>
          <a:p>
            <a:r>
              <a:rPr lang="pt-BR" dirty="0"/>
              <a:t>Informação: </a:t>
            </a:r>
          </a:p>
          <a:p>
            <a:pPr>
              <a:buFont typeface="Wingdings" panose="05000000000000000000" pitchFamily="2" charset="2"/>
              <a:buChar char="ü"/>
            </a:pPr>
            <a:r>
              <a:rPr lang="pt-BR" dirty="0"/>
              <a:t> Alguma(s) conclusão(</a:t>
            </a:r>
            <a:r>
              <a:rPr lang="pt-BR" dirty="0" err="1"/>
              <a:t>ões</a:t>
            </a:r>
            <a:r>
              <a:rPr lang="pt-BR" dirty="0"/>
              <a:t>) a partir dos dados;</a:t>
            </a:r>
          </a:p>
          <a:p>
            <a:pPr>
              <a:buFont typeface="Wingdings" panose="05000000000000000000" pitchFamily="2" charset="2"/>
              <a:buChar char="ü"/>
            </a:pPr>
            <a:endParaRPr lang="pt-BR" dirty="0"/>
          </a:p>
          <a:p>
            <a:r>
              <a:rPr lang="pt-BR" dirty="0"/>
              <a:t>População (universo):</a:t>
            </a:r>
          </a:p>
          <a:p>
            <a:pPr>
              <a:buFont typeface="Wingdings" panose="05000000000000000000" pitchFamily="2" charset="2"/>
              <a:buChar char="ü"/>
            </a:pPr>
            <a:r>
              <a:rPr lang="pt-BR" dirty="0"/>
              <a:t> Conjunto global de pesquisa ao qual se deseja extrair conclusões;</a:t>
            </a:r>
          </a:p>
          <a:p>
            <a:pPr>
              <a:buFont typeface="Wingdings" panose="05000000000000000000" pitchFamily="2" charset="2"/>
              <a:buChar char="ü"/>
            </a:pPr>
            <a:endParaRPr lang="pt-BR" dirty="0"/>
          </a:p>
          <a:p>
            <a:r>
              <a:rPr lang="pt-BR" dirty="0"/>
              <a:t>Amostra:</a:t>
            </a:r>
          </a:p>
          <a:p>
            <a:pPr>
              <a:buFont typeface="Wingdings" panose="05000000000000000000" pitchFamily="2" charset="2"/>
              <a:buChar char="ü"/>
            </a:pPr>
            <a:r>
              <a:rPr lang="pt-BR" dirty="0"/>
              <a:t> Subconjunto finito de uma população (sobre a qual são feitas análises e inferências para a população)</a:t>
            </a:r>
          </a:p>
        </p:txBody>
      </p:sp>
    </p:spTree>
    <p:extLst>
      <p:ext uri="{BB962C8B-B14F-4D97-AF65-F5344CB8AC3E}">
        <p14:creationId xmlns:p14="http://schemas.microsoft.com/office/powerpoint/2010/main" val="112710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29598"/>
            <a:ext cx="10515600" cy="840220"/>
          </a:xfrm>
        </p:spPr>
        <p:txBody>
          <a:bodyPr/>
          <a:lstStyle/>
          <a:p>
            <a:pPr algn="ctr"/>
            <a:r>
              <a:rPr lang="pt-BR" b="1" dirty="0"/>
              <a:t>Estatística Descritiva</a:t>
            </a:r>
          </a:p>
        </p:txBody>
      </p:sp>
      <p:sp>
        <p:nvSpPr>
          <p:cNvPr id="3" name="Espaço Reservado para Conteúdo 2"/>
          <p:cNvSpPr>
            <a:spLocks noGrp="1"/>
          </p:cNvSpPr>
          <p:nvPr>
            <p:ph idx="1"/>
          </p:nvPr>
        </p:nvSpPr>
        <p:spPr>
          <a:xfrm>
            <a:off x="290945" y="969818"/>
            <a:ext cx="11582400" cy="5735782"/>
          </a:xfrm>
        </p:spPr>
        <p:txBody>
          <a:bodyPr/>
          <a:lstStyle/>
          <a:p>
            <a:r>
              <a:rPr lang="pt-BR" dirty="0"/>
              <a:t>Objetivo:</a:t>
            </a:r>
          </a:p>
          <a:p>
            <a:pPr>
              <a:buFont typeface="Wingdings" panose="05000000000000000000" pitchFamily="2" charset="2"/>
              <a:buChar char="Ø"/>
            </a:pPr>
            <a:r>
              <a:rPr lang="pt-BR" dirty="0"/>
              <a:t> Levantar hipóteses  e conclusões sobre certas características da população ou amostra</a:t>
            </a:r>
          </a:p>
          <a:p>
            <a:pPr>
              <a:buFont typeface="Wingdings" panose="05000000000000000000" pitchFamily="2" charset="2"/>
              <a:buChar char="Ø"/>
            </a:pPr>
            <a:endParaRPr lang="pt-BR" dirty="0"/>
          </a:p>
          <a:p>
            <a:r>
              <a:rPr lang="pt-BR" dirty="0"/>
              <a:t>Contato com os dados e produção de informações básicas;</a:t>
            </a:r>
          </a:p>
          <a:p>
            <a:endParaRPr lang="pt-BR" dirty="0"/>
          </a:p>
          <a:p>
            <a:r>
              <a:rPr lang="pt-BR" dirty="0"/>
              <a:t>Técnicas para descrever e apresentar informações inerentes às bases de dados:</a:t>
            </a:r>
          </a:p>
          <a:p>
            <a:pPr>
              <a:buFont typeface="Wingdings" panose="05000000000000000000" pitchFamily="2" charset="2"/>
              <a:buChar char="Ø"/>
            </a:pPr>
            <a:r>
              <a:rPr lang="pt-BR" dirty="0"/>
              <a:t> Tabelas</a:t>
            </a:r>
          </a:p>
          <a:p>
            <a:pPr>
              <a:buFont typeface="Wingdings" panose="05000000000000000000" pitchFamily="2" charset="2"/>
              <a:buChar char="Ø"/>
            </a:pPr>
            <a:r>
              <a:rPr lang="pt-BR" dirty="0"/>
              <a:t> Gráficos</a:t>
            </a:r>
          </a:p>
          <a:p>
            <a:pPr>
              <a:buFont typeface="Wingdings" panose="05000000000000000000" pitchFamily="2" charset="2"/>
              <a:buChar char="Ø"/>
            </a:pPr>
            <a:r>
              <a:rPr lang="pt-BR" dirty="0"/>
              <a:t> Medidas-resumo informativas </a:t>
            </a:r>
          </a:p>
        </p:txBody>
      </p:sp>
    </p:spTree>
    <p:extLst>
      <p:ext uri="{BB962C8B-B14F-4D97-AF65-F5344CB8AC3E}">
        <p14:creationId xmlns:p14="http://schemas.microsoft.com/office/powerpoint/2010/main" val="48705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1161"/>
            <a:ext cx="10515600" cy="909493"/>
          </a:xfrm>
        </p:spPr>
        <p:txBody>
          <a:bodyPr/>
          <a:lstStyle/>
          <a:p>
            <a:pPr algn="ctr"/>
            <a:r>
              <a:rPr lang="pt-BR" b="1" dirty="0"/>
              <a:t>Probabilidade</a:t>
            </a:r>
          </a:p>
        </p:txBody>
      </p:sp>
      <p:sp>
        <p:nvSpPr>
          <p:cNvPr id="3" name="Espaço Reservado para Conteúdo 2"/>
          <p:cNvSpPr>
            <a:spLocks noGrp="1"/>
          </p:cNvSpPr>
          <p:nvPr>
            <p:ph idx="1"/>
          </p:nvPr>
        </p:nvSpPr>
        <p:spPr>
          <a:xfrm>
            <a:off x="277091" y="969818"/>
            <a:ext cx="11665527" cy="5694218"/>
          </a:xfrm>
        </p:spPr>
        <p:txBody>
          <a:bodyPr>
            <a:normAutofit lnSpcReduction="10000"/>
          </a:bodyPr>
          <a:lstStyle/>
          <a:p>
            <a:pPr marL="0" indent="0" algn="ctr">
              <a:buNone/>
            </a:pPr>
            <a:r>
              <a:rPr lang="pt-BR" b="1" dirty="0"/>
              <a:t>Estudo da Incerteza</a:t>
            </a:r>
          </a:p>
          <a:p>
            <a:r>
              <a:rPr lang="pt-BR" dirty="0"/>
              <a:t>Fenômenos aleatórios:</a:t>
            </a:r>
          </a:p>
          <a:p>
            <a:pPr>
              <a:buFont typeface="Wingdings" panose="05000000000000000000" pitchFamily="2" charset="2"/>
              <a:buChar char="Ø"/>
            </a:pPr>
            <a:r>
              <a:rPr lang="pt-BR" dirty="0"/>
              <a:t> Acontecimentos com resultados sem previsão certa (certeza)</a:t>
            </a:r>
          </a:p>
          <a:p>
            <a:pPr>
              <a:buFont typeface="Wingdings" panose="05000000000000000000" pitchFamily="2" charset="2"/>
              <a:buChar char="Ø"/>
            </a:pPr>
            <a:r>
              <a:rPr lang="pt-BR" dirty="0"/>
              <a:t>Eventos independentes/dependentes</a:t>
            </a:r>
          </a:p>
          <a:p>
            <a:pPr>
              <a:buFont typeface="Wingdings" panose="05000000000000000000" pitchFamily="2" charset="2"/>
              <a:buChar char="Ø"/>
            </a:pPr>
            <a:r>
              <a:rPr lang="pt-BR" dirty="0"/>
              <a:t>Probabilidade condicional</a:t>
            </a:r>
          </a:p>
          <a:p>
            <a:pPr>
              <a:buFont typeface="Wingdings" panose="05000000000000000000" pitchFamily="2" charset="2"/>
              <a:buChar char="Ø"/>
            </a:pPr>
            <a:r>
              <a:rPr lang="pt-BR" dirty="0"/>
              <a:t>Funções de distribuição de probabilidade (discretas e contínuas)</a:t>
            </a:r>
          </a:p>
          <a:p>
            <a:pPr marL="514350" indent="-514350">
              <a:buAutoNum type="alphaLcParenR"/>
            </a:pPr>
            <a:r>
              <a:rPr lang="pt-BR" dirty="0"/>
              <a:t>Distribuição binomial;</a:t>
            </a:r>
          </a:p>
          <a:p>
            <a:pPr marL="514350" indent="-514350">
              <a:buAutoNum type="alphaLcParenR"/>
            </a:pPr>
            <a:r>
              <a:rPr lang="pt-BR" dirty="0"/>
              <a:t>Distribuição hipergeométrica;</a:t>
            </a:r>
          </a:p>
          <a:p>
            <a:pPr marL="514350" indent="-514350">
              <a:buAutoNum type="alphaLcParenR"/>
            </a:pPr>
            <a:r>
              <a:rPr lang="pt-BR" dirty="0"/>
              <a:t>Distribuição de Poisson;</a:t>
            </a:r>
          </a:p>
          <a:p>
            <a:pPr marL="514350" indent="-514350">
              <a:buAutoNum type="alphaLcParenR"/>
            </a:pPr>
            <a:r>
              <a:rPr lang="pt-BR" dirty="0"/>
              <a:t>Distribuição normal (Z, t);</a:t>
            </a:r>
          </a:p>
          <a:p>
            <a:pPr marL="514350" indent="-514350">
              <a:buAutoNum type="alphaLcParenR"/>
            </a:pPr>
            <a:r>
              <a:rPr lang="pt-BR" dirty="0"/>
              <a:t>Distribuição F; </a:t>
            </a:r>
          </a:p>
          <a:p>
            <a:pPr marL="514350" indent="-514350">
              <a:buAutoNum type="alphaLcParenR"/>
            </a:pPr>
            <a:r>
              <a:rPr lang="pt-BR" dirty="0"/>
              <a:t>Distribuição </a:t>
            </a:r>
            <a:r>
              <a:rPr lang="pt-BR" dirty="0" err="1"/>
              <a:t>Qui</a:t>
            </a:r>
            <a:r>
              <a:rPr lang="pt-BR" dirty="0"/>
              <a:t>-Quadrado.</a:t>
            </a:r>
          </a:p>
        </p:txBody>
      </p:sp>
    </p:spTree>
    <p:extLst>
      <p:ext uri="{BB962C8B-B14F-4D97-AF65-F5344CB8AC3E}">
        <p14:creationId xmlns:p14="http://schemas.microsoft.com/office/powerpoint/2010/main" val="2627671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98872"/>
            <a:ext cx="10515600" cy="826366"/>
          </a:xfrm>
        </p:spPr>
        <p:txBody>
          <a:bodyPr/>
          <a:lstStyle/>
          <a:p>
            <a:pPr algn="ctr"/>
            <a:r>
              <a:rPr lang="pt-BR" b="1" dirty="0"/>
              <a:t>Inferência Estatística</a:t>
            </a:r>
          </a:p>
        </p:txBody>
      </p:sp>
      <p:sp>
        <p:nvSpPr>
          <p:cNvPr id="3" name="Espaço Reservado para Conteúdo 2"/>
          <p:cNvSpPr>
            <a:spLocks noGrp="1"/>
          </p:cNvSpPr>
          <p:nvPr>
            <p:ph idx="1"/>
          </p:nvPr>
        </p:nvSpPr>
        <p:spPr>
          <a:xfrm>
            <a:off x="180109" y="1025238"/>
            <a:ext cx="11762509" cy="5624944"/>
          </a:xfrm>
        </p:spPr>
        <p:txBody>
          <a:bodyPr/>
          <a:lstStyle/>
          <a:p>
            <a:r>
              <a:rPr lang="pt-BR" dirty="0"/>
              <a:t>Técnicas que permitem extrair (inferir) conclusões a partir de uma amostra;</a:t>
            </a:r>
          </a:p>
          <a:p>
            <a:endParaRPr lang="pt-BR" dirty="0"/>
          </a:p>
          <a:p>
            <a:pPr marL="0" indent="0">
              <a:buNone/>
            </a:pPr>
            <a:r>
              <a:rPr lang="pt-BR" dirty="0"/>
              <a:t>Técnicas:</a:t>
            </a:r>
          </a:p>
          <a:p>
            <a:r>
              <a:rPr lang="pt-BR" dirty="0"/>
              <a:t> Regressão linear simples e múltipla por Mínimos Quadrados Ordinários (</a:t>
            </a:r>
            <a:r>
              <a:rPr lang="pt-BR" dirty="0" err="1"/>
              <a:t>cross-section</a:t>
            </a:r>
            <a:r>
              <a:rPr lang="pt-BR" dirty="0"/>
              <a:t> ou séries temporais);</a:t>
            </a:r>
          </a:p>
          <a:p>
            <a:r>
              <a:rPr lang="pt-BR" dirty="0"/>
              <a:t> Regressão com dados longitudinais (espaço e tempo);</a:t>
            </a:r>
          </a:p>
          <a:p>
            <a:r>
              <a:rPr lang="pt-BR" dirty="0"/>
              <a:t> Regressão com variáveis </a:t>
            </a:r>
            <a:r>
              <a:rPr lang="pt-BR" dirty="0" err="1"/>
              <a:t>dummy</a:t>
            </a:r>
            <a:r>
              <a:rPr lang="pt-BR" dirty="0"/>
              <a:t>;</a:t>
            </a:r>
          </a:p>
          <a:p>
            <a:r>
              <a:rPr lang="pt-BR" dirty="0"/>
              <a:t> Regressão com equações simultâneas;</a:t>
            </a:r>
          </a:p>
          <a:p>
            <a:r>
              <a:rPr lang="pt-BR" dirty="0"/>
              <a:t> Regressão de modelos com resposta qualitativa (</a:t>
            </a:r>
            <a:r>
              <a:rPr lang="pt-BR" dirty="0" err="1"/>
              <a:t>logit</a:t>
            </a:r>
            <a:r>
              <a:rPr lang="pt-BR" dirty="0"/>
              <a:t>, </a:t>
            </a:r>
            <a:r>
              <a:rPr lang="pt-BR" dirty="0" err="1"/>
              <a:t>probit</a:t>
            </a:r>
            <a:r>
              <a:rPr lang="pt-BR" dirty="0"/>
              <a:t>, </a:t>
            </a:r>
            <a:r>
              <a:rPr lang="pt-BR" dirty="0" err="1"/>
              <a:t>tobit</a:t>
            </a:r>
            <a:r>
              <a:rPr lang="pt-BR" dirty="0"/>
              <a:t>, etc.);</a:t>
            </a:r>
          </a:p>
          <a:p>
            <a:r>
              <a:rPr lang="pt-BR" dirty="0"/>
              <a:t> Modelos de previsão;</a:t>
            </a:r>
          </a:p>
          <a:p>
            <a:r>
              <a:rPr lang="pt-BR" dirty="0"/>
              <a:t> Outros modelos. </a:t>
            </a:r>
          </a:p>
        </p:txBody>
      </p:sp>
    </p:spTree>
    <p:extLst>
      <p:ext uri="{BB962C8B-B14F-4D97-AF65-F5344CB8AC3E}">
        <p14:creationId xmlns:p14="http://schemas.microsoft.com/office/powerpoint/2010/main" val="1551479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57307"/>
            <a:ext cx="10515600" cy="854075"/>
          </a:xfrm>
        </p:spPr>
        <p:txBody>
          <a:bodyPr/>
          <a:lstStyle/>
          <a:p>
            <a:pPr algn="ctr"/>
            <a:r>
              <a:rPr lang="pt-BR" b="1" dirty="0"/>
              <a:t>População X Amostra</a:t>
            </a:r>
          </a:p>
        </p:txBody>
      </p:sp>
      <p:pic>
        <p:nvPicPr>
          <p:cNvPr id="4" name="Espaço Reservado para Conteúdo 3"/>
          <p:cNvPicPr>
            <a:picLocks noGrp="1" noChangeAspect="1"/>
          </p:cNvPicPr>
          <p:nvPr>
            <p:ph idx="1"/>
          </p:nvPr>
        </p:nvPicPr>
        <p:blipFill>
          <a:blip r:embed="rId2"/>
          <a:stretch>
            <a:fillRect/>
          </a:stretch>
        </p:blipFill>
        <p:spPr>
          <a:xfrm>
            <a:off x="609600" y="1011382"/>
            <a:ext cx="10744200" cy="5735782"/>
          </a:xfrm>
          <a:prstGeom prst="rect">
            <a:avLst/>
          </a:prstGeom>
        </p:spPr>
      </p:pic>
    </p:spTree>
    <p:extLst>
      <p:ext uri="{BB962C8B-B14F-4D97-AF65-F5344CB8AC3E}">
        <p14:creationId xmlns:p14="http://schemas.microsoft.com/office/powerpoint/2010/main" val="3301288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93276"/>
            <a:ext cx="10515600" cy="870551"/>
          </a:xfrm>
        </p:spPr>
        <p:txBody>
          <a:bodyPr/>
          <a:lstStyle/>
          <a:p>
            <a:pPr algn="ctr"/>
            <a:r>
              <a:rPr lang="pt-BR" b="1" dirty="0"/>
              <a:t>Problema Fundamental da Estatística</a:t>
            </a:r>
          </a:p>
        </p:txBody>
      </p:sp>
      <p:sp>
        <p:nvSpPr>
          <p:cNvPr id="3" name="Espaço Reservado para Conteúdo 2"/>
          <p:cNvSpPr>
            <a:spLocks noGrp="1"/>
          </p:cNvSpPr>
          <p:nvPr>
            <p:ph idx="1"/>
          </p:nvPr>
        </p:nvSpPr>
        <p:spPr>
          <a:xfrm>
            <a:off x="411892" y="889686"/>
            <a:ext cx="11483546" cy="5782963"/>
          </a:xfrm>
        </p:spPr>
        <p:txBody>
          <a:bodyPr/>
          <a:lstStyle/>
          <a:p>
            <a:pPr marL="0" indent="0">
              <a:buNone/>
            </a:pPr>
            <a:endParaRPr lang="pt-BR" dirty="0"/>
          </a:p>
          <a:p>
            <a:pPr marL="0" indent="0">
              <a:buNone/>
            </a:pPr>
            <a:endParaRPr lang="pt-BR" dirty="0"/>
          </a:p>
          <a:p>
            <a:pPr marL="0" indent="0">
              <a:buNone/>
            </a:pPr>
            <a:r>
              <a:rPr lang="pt-BR" dirty="0"/>
              <a:t>A partir de uma amostra, “como” tirar “CONCLUSÕES” sobre a “População” ?</a:t>
            </a:r>
          </a:p>
          <a:p>
            <a:pPr marL="0" indent="0">
              <a:buNone/>
            </a:pPr>
            <a:endParaRPr lang="pt-BR" dirty="0"/>
          </a:p>
          <a:p>
            <a:pPr marL="0" indent="0">
              <a:buNone/>
            </a:pPr>
            <a:r>
              <a:rPr lang="pt-BR" dirty="0"/>
              <a:t>Resposta: MODELOS DE REGRESSÃO e INFERÊNCIA ESTATÍSTICA</a:t>
            </a:r>
          </a:p>
        </p:txBody>
      </p:sp>
    </p:spTree>
    <p:extLst>
      <p:ext uri="{BB962C8B-B14F-4D97-AF65-F5344CB8AC3E}">
        <p14:creationId xmlns:p14="http://schemas.microsoft.com/office/powerpoint/2010/main" val="1505891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0325"/>
            <a:ext cx="10515600" cy="631653"/>
          </a:xfrm>
        </p:spPr>
        <p:txBody>
          <a:bodyPr>
            <a:normAutofit fontScale="90000"/>
          </a:bodyPr>
          <a:lstStyle/>
          <a:p>
            <a:pPr algn="ctr"/>
            <a:r>
              <a:rPr lang="pt-BR" b="1" dirty="0"/>
              <a:t>População X Amostra</a:t>
            </a:r>
          </a:p>
        </p:txBody>
      </p:sp>
      <p:sp>
        <p:nvSpPr>
          <p:cNvPr id="3" name="Espaço Reservado para Conteúdo 2"/>
          <p:cNvSpPr>
            <a:spLocks noGrp="1"/>
          </p:cNvSpPr>
          <p:nvPr>
            <p:ph idx="1"/>
          </p:nvPr>
        </p:nvSpPr>
        <p:spPr>
          <a:xfrm>
            <a:off x="280086" y="691978"/>
            <a:ext cx="11598876" cy="5972433"/>
          </a:xfrm>
        </p:spPr>
        <p:txBody>
          <a:bodyPr>
            <a:normAutofit/>
          </a:bodyPr>
          <a:lstStyle/>
          <a:p>
            <a:r>
              <a:rPr lang="pt-BR" dirty="0"/>
              <a:t>População </a:t>
            </a:r>
            <a:r>
              <a:rPr lang="pt-BR" dirty="0">
                <a:sym typeface="Wingdings" panose="05000000000000000000" pitchFamily="2" charset="2"/>
              </a:rPr>
              <a:t> Censo</a:t>
            </a:r>
          </a:p>
          <a:p>
            <a:r>
              <a:rPr lang="pt-BR" dirty="0">
                <a:sym typeface="Wingdings" panose="05000000000000000000" pitchFamily="2" charset="2"/>
              </a:rPr>
              <a:t>Amostra  Amostragem</a:t>
            </a:r>
          </a:p>
          <a:p>
            <a:pPr marL="0" indent="0">
              <a:buNone/>
            </a:pPr>
            <a:endParaRPr lang="pt-BR" dirty="0">
              <a:sym typeface="Wingdings" panose="05000000000000000000" pitchFamily="2" charset="2"/>
            </a:endParaRPr>
          </a:p>
          <a:p>
            <a:pPr marL="0" indent="0" algn="ctr">
              <a:buNone/>
            </a:pPr>
            <a:r>
              <a:rPr lang="pt-BR" b="1" dirty="0"/>
              <a:t>Censo X Amostragem</a:t>
            </a:r>
          </a:p>
          <a:p>
            <a:pPr marL="0" indent="0" algn="just">
              <a:buNone/>
            </a:pPr>
            <a:r>
              <a:rPr lang="pt-BR" dirty="0"/>
              <a:t>a) Para avaliar toda a população, considerando todos os elementos, realiza-se um censo. P. ex., a cada 10 anos o IBGE realiza o censo demográfico da população brasileira.</a:t>
            </a:r>
          </a:p>
          <a:p>
            <a:pPr marL="0" indent="0">
              <a:buNone/>
            </a:pPr>
            <a:endParaRPr lang="pt-BR" dirty="0"/>
          </a:p>
          <a:p>
            <a:pPr marL="0" indent="0" algn="just">
              <a:buNone/>
            </a:pPr>
            <a:r>
              <a:rPr lang="pt-BR" dirty="0"/>
              <a:t>b) Caso não haja recursos ou tempo disponíveis para execução do censo, deve-se realizar uma pesquisa por amostragem na população de interesse.</a:t>
            </a:r>
          </a:p>
        </p:txBody>
      </p:sp>
    </p:spTree>
    <p:extLst>
      <p:ext uri="{BB962C8B-B14F-4D97-AF65-F5344CB8AC3E}">
        <p14:creationId xmlns:p14="http://schemas.microsoft.com/office/powerpoint/2010/main" val="351693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APRESENTAÇÃO</a:t>
            </a:r>
          </a:p>
        </p:txBody>
      </p:sp>
      <p:sp>
        <p:nvSpPr>
          <p:cNvPr id="3" name="Espaço Reservado para Conteúdo 2"/>
          <p:cNvSpPr>
            <a:spLocks noGrp="1"/>
          </p:cNvSpPr>
          <p:nvPr>
            <p:ph idx="1"/>
          </p:nvPr>
        </p:nvSpPr>
        <p:spPr/>
        <p:txBody>
          <a:bodyPr/>
          <a:lstStyle/>
          <a:p>
            <a:pPr marL="0" indent="0" algn="ctr">
              <a:buNone/>
            </a:pPr>
            <a:r>
              <a:rPr lang="pt-BR" dirty="0"/>
              <a:t>ARNO P. SCHMITZ</a:t>
            </a:r>
          </a:p>
          <a:p>
            <a:pPr marL="0" indent="0" algn="ctr">
              <a:buNone/>
            </a:pPr>
            <a:endParaRPr lang="pt-BR" dirty="0"/>
          </a:p>
          <a:p>
            <a:pPr marL="0" indent="0">
              <a:buNone/>
            </a:pPr>
            <a:r>
              <a:rPr lang="pt-BR" dirty="0"/>
              <a:t>Bacharelado em Ciências Econômicas – UFPR</a:t>
            </a:r>
          </a:p>
          <a:p>
            <a:pPr marL="0" indent="0">
              <a:buNone/>
            </a:pPr>
            <a:r>
              <a:rPr lang="pt-BR" dirty="0"/>
              <a:t>Mestrado em Economia – UFBA</a:t>
            </a:r>
          </a:p>
          <a:p>
            <a:pPr marL="0" indent="0">
              <a:buNone/>
            </a:pPr>
            <a:r>
              <a:rPr lang="pt-BR" dirty="0"/>
              <a:t>Doutorado em Desenvolvimento Econômico - UFPR</a:t>
            </a:r>
          </a:p>
        </p:txBody>
      </p:sp>
    </p:spTree>
    <p:extLst>
      <p:ext uri="{BB962C8B-B14F-4D97-AF65-F5344CB8AC3E}">
        <p14:creationId xmlns:p14="http://schemas.microsoft.com/office/powerpoint/2010/main" val="3870658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26229"/>
            <a:ext cx="10515600" cy="705794"/>
          </a:xfrm>
        </p:spPr>
        <p:txBody>
          <a:bodyPr/>
          <a:lstStyle/>
          <a:p>
            <a:pPr algn="ctr"/>
            <a:r>
              <a:rPr lang="pt-BR" b="1" dirty="0"/>
              <a:t>Amostragem – </a:t>
            </a:r>
            <a:r>
              <a:rPr lang="pt-BR" b="1" dirty="0" err="1"/>
              <a:t>Why</a:t>
            </a:r>
            <a:r>
              <a:rPr lang="pt-BR" b="1" dirty="0"/>
              <a:t>?</a:t>
            </a:r>
          </a:p>
        </p:txBody>
      </p:sp>
      <p:sp>
        <p:nvSpPr>
          <p:cNvPr id="3" name="Espaço Reservado para Conteúdo 2"/>
          <p:cNvSpPr>
            <a:spLocks noGrp="1"/>
          </p:cNvSpPr>
          <p:nvPr>
            <p:ph idx="1"/>
          </p:nvPr>
        </p:nvSpPr>
        <p:spPr>
          <a:xfrm>
            <a:off x="247135" y="832022"/>
            <a:ext cx="11730681" cy="5881815"/>
          </a:xfrm>
        </p:spPr>
        <p:txBody>
          <a:bodyPr/>
          <a:lstStyle/>
          <a:p>
            <a:pPr>
              <a:buFont typeface="Wingdings" panose="05000000000000000000" pitchFamily="2" charset="2"/>
              <a:buChar char="ü"/>
            </a:pPr>
            <a:r>
              <a:rPr lang="pt-BR" dirty="0"/>
              <a:t>Parâmetros populacionais desconhecidos;</a:t>
            </a:r>
          </a:p>
          <a:p>
            <a:pPr>
              <a:buFont typeface="Wingdings" panose="05000000000000000000" pitchFamily="2" charset="2"/>
              <a:buChar char="ü"/>
            </a:pPr>
            <a:r>
              <a:rPr lang="pt-BR" dirty="0"/>
              <a:t> Impossibilidade de realização de um censo;</a:t>
            </a:r>
          </a:p>
          <a:p>
            <a:pPr>
              <a:buFont typeface="Wingdings" panose="05000000000000000000" pitchFamily="2" charset="2"/>
              <a:buChar char="ü"/>
            </a:pPr>
            <a:r>
              <a:rPr lang="pt-BR" dirty="0"/>
              <a:t> Amostragem é mais barata e mais rápida; </a:t>
            </a:r>
          </a:p>
          <a:p>
            <a:pPr marL="0" indent="0">
              <a:buNone/>
            </a:pPr>
            <a:endParaRPr lang="pt-BR" dirty="0"/>
          </a:p>
          <a:p>
            <a:pPr algn="just">
              <a:buFont typeface="Wingdings" panose="05000000000000000000" pitchFamily="2" charset="2"/>
              <a:buChar char="è"/>
            </a:pPr>
            <a:r>
              <a:rPr lang="pt-BR" dirty="0"/>
              <a:t>Não existe técnica estatística capaz de ajustar uma amostra mal coletada</a:t>
            </a:r>
          </a:p>
          <a:p>
            <a:pPr>
              <a:buFont typeface="Wingdings" panose="05000000000000000000" pitchFamily="2" charset="2"/>
              <a:buChar char="è"/>
            </a:pPr>
            <a:endParaRPr lang="pt-BR" dirty="0"/>
          </a:p>
          <a:p>
            <a:pPr>
              <a:buFont typeface="Wingdings" panose="05000000000000000000" pitchFamily="2" charset="2"/>
              <a:buChar char="è"/>
            </a:pPr>
            <a:r>
              <a:rPr lang="pt-BR" dirty="0"/>
              <a:t>Plano Amostral (Teoria da Amostragem) </a:t>
            </a:r>
          </a:p>
          <a:p>
            <a:pPr marL="0" indent="0">
              <a:buNone/>
            </a:pPr>
            <a:endParaRPr lang="pt-BR" dirty="0"/>
          </a:p>
          <a:p>
            <a:pPr marL="0" indent="0">
              <a:buNone/>
            </a:pPr>
            <a:r>
              <a:rPr lang="pt-BR" dirty="0"/>
              <a:t>Em geral, uma amostra deve ser um subconjunto representativo da população (de alguma forma). </a:t>
            </a:r>
          </a:p>
          <a:p>
            <a:pPr>
              <a:buFont typeface="Wingdings" panose="05000000000000000000" pitchFamily="2" charset="2"/>
              <a:buChar char="Ø"/>
            </a:pPr>
            <a:r>
              <a:rPr lang="pt-BR" dirty="0"/>
              <a:t>Existem diversas maneiras para se retirar uma amostra de uma população.</a:t>
            </a:r>
          </a:p>
        </p:txBody>
      </p:sp>
    </p:spTree>
    <p:extLst>
      <p:ext uri="{BB962C8B-B14F-4D97-AF65-F5344CB8AC3E}">
        <p14:creationId xmlns:p14="http://schemas.microsoft.com/office/powerpoint/2010/main" val="3657287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9753"/>
            <a:ext cx="10515600" cy="697556"/>
          </a:xfrm>
        </p:spPr>
        <p:txBody>
          <a:bodyPr/>
          <a:lstStyle/>
          <a:p>
            <a:r>
              <a:rPr lang="pt-BR" b="1" dirty="0"/>
              <a:t>Amostras Probabilísticas X Não-probabilísticas</a:t>
            </a:r>
            <a:endParaRPr lang="pt-BR" dirty="0"/>
          </a:p>
        </p:txBody>
      </p:sp>
      <p:sp>
        <p:nvSpPr>
          <p:cNvPr id="3" name="Espaço Reservado para Conteúdo 2"/>
          <p:cNvSpPr>
            <a:spLocks noGrp="1"/>
          </p:cNvSpPr>
          <p:nvPr>
            <p:ph idx="1"/>
          </p:nvPr>
        </p:nvSpPr>
        <p:spPr>
          <a:xfrm>
            <a:off x="304800" y="807308"/>
            <a:ext cx="11500022" cy="5898291"/>
          </a:xfrm>
        </p:spPr>
        <p:txBody>
          <a:bodyPr>
            <a:normAutofit/>
          </a:bodyPr>
          <a:lstStyle/>
          <a:p>
            <a:pPr algn="just"/>
            <a:r>
              <a:rPr lang="pt-BR" dirty="0"/>
              <a:t>A amostra é obtida a partir de uma população, por meio de processos  definidos pelo pesquisador. </a:t>
            </a:r>
          </a:p>
          <a:p>
            <a:pPr marL="0" indent="0" algn="just">
              <a:buNone/>
            </a:pPr>
            <a:r>
              <a:rPr lang="pt-BR" dirty="0"/>
              <a:t>Subdivide-se em dois grupos: </a:t>
            </a:r>
          </a:p>
          <a:p>
            <a:pPr algn="just">
              <a:buFont typeface="Wingdings" panose="05000000000000000000" pitchFamily="2" charset="2"/>
              <a:buChar char="Ø"/>
            </a:pPr>
            <a:r>
              <a:rPr lang="pt-BR" b="1" dirty="0"/>
              <a:t>Amostragem Probabilística </a:t>
            </a:r>
            <a:r>
              <a:rPr lang="pt-BR" dirty="0"/>
              <a:t>= Cada elemento da população possui a mesma probabilidade de ser selecionado para compor a amostra → mecanismos de seleção aleatórios;</a:t>
            </a:r>
          </a:p>
          <a:p>
            <a:pPr marL="0" indent="0" algn="just">
              <a:buNone/>
            </a:pPr>
            <a:r>
              <a:rPr lang="pt-BR" dirty="0"/>
              <a:t>P. ex., se em uma população de 1.000 peças produzidas existem 20% de peças defeituosas, uma amostra de 100 dessas peças também deve possuir essa mesma proporção de peças defeituosas, ou seja, 20 peças.</a:t>
            </a:r>
          </a:p>
          <a:p>
            <a:pPr marL="0" indent="0" algn="just">
              <a:buNone/>
            </a:pPr>
            <a:endParaRPr lang="pt-BR" dirty="0"/>
          </a:p>
          <a:p>
            <a:pPr algn="just">
              <a:buFont typeface="Wingdings" panose="05000000000000000000" pitchFamily="2" charset="2"/>
              <a:buChar char="Ø"/>
            </a:pPr>
            <a:r>
              <a:rPr lang="pt-BR" b="1" dirty="0"/>
              <a:t>Amostragem Não Probabilística </a:t>
            </a:r>
            <a:r>
              <a:rPr lang="pt-BR" dirty="0"/>
              <a:t>= A seleção da amostra depende do julgamento do pesquisador. Há uma escolha deliberada dos elementos para compor a amostra → mecanismos não aleatórios de seleção.</a:t>
            </a:r>
          </a:p>
        </p:txBody>
      </p:sp>
    </p:spTree>
    <p:extLst>
      <p:ext uri="{BB962C8B-B14F-4D97-AF65-F5344CB8AC3E}">
        <p14:creationId xmlns:p14="http://schemas.microsoft.com/office/powerpoint/2010/main" val="79666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2994" y="101515"/>
            <a:ext cx="11730682" cy="779934"/>
          </a:xfrm>
        </p:spPr>
        <p:txBody>
          <a:bodyPr>
            <a:normAutofit/>
          </a:bodyPr>
          <a:lstStyle/>
          <a:p>
            <a:pPr algn="ctr"/>
            <a:r>
              <a:rPr lang="pt-BR" b="1" dirty="0"/>
              <a:t>Amostragem com reposição X sem reposição</a:t>
            </a:r>
          </a:p>
        </p:txBody>
      </p:sp>
      <p:sp>
        <p:nvSpPr>
          <p:cNvPr id="3" name="Espaço Reservado para Conteúdo 2"/>
          <p:cNvSpPr>
            <a:spLocks noGrp="1"/>
          </p:cNvSpPr>
          <p:nvPr>
            <p:ph idx="1"/>
          </p:nvPr>
        </p:nvSpPr>
        <p:spPr>
          <a:xfrm>
            <a:off x="172994" y="881449"/>
            <a:ext cx="11730682" cy="5782962"/>
          </a:xfrm>
        </p:spPr>
        <p:txBody>
          <a:bodyPr>
            <a:normAutofit fontScale="85000" lnSpcReduction="10000"/>
          </a:bodyPr>
          <a:lstStyle/>
          <a:p>
            <a:pPr marL="0" indent="0">
              <a:buNone/>
            </a:pPr>
            <a:r>
              <a:rPr lang="pt-BR" dirty="0"/>
              <a:t>Quando a população é finita, a amostragem pode ser feita de duas formas:</a:t>
            </a:r>
          </a:p>
          <a:p>
            <a:endParaRPr lang="pt-BR" dirty="0"/>
          </a:p>
          <a:p>
            <a:pPr algn="just"/>
            <a:r>
              <a:rPr lang="pt-BR" b="1" dirty="0"/>
              <a:t>Com reposição </a:t>
            </a:r>
            <a:r>
              <a:rPr lang="pt-BR" dirty="0"/>
              <a:t>- o elemento amostrado volta a fazer parte da população após ser analisado.</a:t>
            </a:r>
          </a:p>
          <a:p>
            <a:pPr algn="just">
              <a:buFont typeface="Wingdings" panose="05000000000000000000" pitchFamily="2" charset="2"/>
              <a:buChar char="Ø"/>
            </a:pPr>
            <a:r>
              <a:rPr lang="pt-BR" dirty="0"/>
              <a:t> O espaço amostral permanece inalterado.</a:t>
            </a:r>
          </a:p>
          <a:p>
            <a:pPr marL="0" indent="0" algn="just">
              <a:buNone/>
            </a:pPr>
            <a:endParaRPr lang="pt-BR" dirty="0"/>
          </a:p>
          <a:p>
            <a:pPr marL="0" indent="0" algn="just">
              <a:buNone/>
            </a:pPr>
            <a:r>
              <a:rPr lang="pt-BR" dirty="0"/>
              <a:t>Exemplo: amostrar a quantidade de veículos que passam em determinada avenida entre as 17:30 e 19:30hs na primeira semana do mês, o veículo amostrado volta para a população.</a:t>
            </a:r>
          </a:p>
          <a:p>
            <a:pPr algn="just"/>
            <a:endParaRPr lang="pt-BR" dirty="0"/>
          </a:p>
          <a:p>
            <a:pPr algn="just"/>
            <a:r>
              <a:rPr lang="pt-BR" b="1" dirty="0"/>
              <a:t>Sem reposição </a:t>
            </a:r>
            <a:r>
              <a:rPr lang="pt-BR" dirty="0"/>
              <a:t>- o elemento amostrado não volta a compor a população após ser analisado.</a:t>
            </a:r>
          </a:p>
          <a:p>
            <a:pPr algn="just">
              <a:buFont typeface="Wingdings" panose="05000000000000000000" pitchFamily="2" charset="2"/>
              <a:buChar char="Ø"/>
            </a:pPr>
            <a:r>
              <a:rPr lang="pt-BR" dirty="0"/>
              <a:t> O espaço amostral é alterado.</a:t>
            </a:r>
          </a:p>
          <a:p>
            <a:pPr marL="0" indent="0" algn="just">
              <a:buNone/>
            </a:pPr>
            <a:endParaRPr lang="pt-BR" dirty="0"/>
          </a:p>
          <a:p>
            <a:pPr marL="0" indent="0" algn="just">
              <a:buNone/>
            </a:pPr>
            <a:r>
              <a:rPr lang="pt-BR" dirty="0"/>
              <a:t>Exemplo: amostrar pessoas para avaliar hábitos de consumo, pessoas amostradas não voltam à população.</a:t>
            </a:r>
          </a:p>
        </p:txBody>
      </p:sp>
    </p:spTree>
    <p:extLst>
      <p:ext uri="{BB962C8B-B14F-4D97-AF65-F5344CB8AC3E}">
        <p14:creationId xmlns:p14="http://schemas.microsoft.com/office/powerpoint/2010/main" val="3966694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9753"/>
            <a:ext cx="10515600" cy="681080"/>
          </a:xfrm>
        </p:spPr>
        <p:txBody>
          <a:bodyPr>
            <a:normAutofit fontScale="90000"/>
          </a:bodyPr>
          <a:lstStyle/>
          <a:p>
            <a:pPr algn="ctr"/>
            <a:r>
              <a:rPr lang="pt-BR" b="1" dirty="0"/>
              <a:t>População Finita e Infinita</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04799" y="1026555"/>
                <a:ext cx="11549449" cy="5102396"/>
              </a:xfrm>
            </p:spPr>
            <p:txBody>
              <a:bodyPr>
                <a:normAutofit/>
              </a:bodyPr>
              <a:lstStyle/>
              <a:p>
                <a:pPr algn="just"/>
                <a:r>
                  <a:rPr lang="pt-BR" dirty="0"/>
                  <a:t>Em populações infinitas, escolher entre amostragem com reposição ou sem reposição é irrelevante.</a:t>
                </a:r>
              </a:p>
              <a:p>
                <a:pPr algn="just"/>
                <a:endParaRPr lang="pt-BR" dirty="0"/>
              </a:p>
              <a:p>
                <a:pPr algn="just"/>
                <a:r>
                  <a:rPr lang="pt-BR" dirty="0"/>
                  <a:t>Geralmente, costuma-se empregar o seguinte critério para saber se uma população pode ser considerada finita em relação à amostra:</a:t>
                </a:r>
              </a:p>
              <a:p>
                <a:pPr marL="0" indent="0" algn="just">
                  <a:buNone/>
                </a:pPr>
                <a:r>
                  <a:rPr lang="pt-BR" dirty="0"/>
                  <a:t>Se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𝑛</m:t>
                        </m:r>
                      </m:num>
                      <m:den>
                        <m:r>
                          <a:rPr lang="pt-BR" i="1">
                            <a:latin typeface="Cambria Math" panose="02040503050406030204" pitchFamily="18" charset="0"/>
                          </a:rPr>
                          <m:t>𝑁</m:t>
                        </m:r>
                      </m:den>
                    </m:f>
                    <m:r>
                      <a:rPr lang="pt-BR" i="1">
                        <a:latin typeface="Cambria Math" panose="02040503050406030204" pitchFamily="18" charset="0"/>
                      </a:rPr>
                      <m:t>≥</m:t>
                    </m:r>
                    <m:r>
                      <a:rPr lang="pt-BR" i="1">
                        <a:latin typeface="Cambria Math" panose="02040503050406030204" pitchFamily="18" charset="0"/>
                      </a:rPr>
                      <m:t>0</m:t>
                    </m:r>
                    <m:r>
                      <a:rPr lang="pt-BR" i="1">
                        <a:latin typeface="Cambria Math" panose="02040503050406030204" pitchFamily="18" charset="0"/>
                      </a:rPr>
                      <m:t>,</m:t>
                    </m:r>
                    <m:r>
                      <a:rPr lang="pt-BR" i="1">
                        <a:latin typeface="Cambria Math" panose="02040503050406030204" pitchFamily="18" charset="0"/>
                      </a:rPr>
                      <m:t>05</m:t>
                    </m:r>
                  </m:oMath>
                </a14:m>
                <a:r>
                  <a:rPr lang="pt-BR" dirty="0"/>
                  <a:t>, ou seja 5%, a população é considerada finita. Em outras palavras, quando a amostra for menor ou igual a 5% da população, ela deve ser considerada infinita.</a:t>
                </a:r>
              </a:p>
              <a:p>
                <a:pPr algn="just"/>
                <a:r>
                  <a:rPr lang="pt-BR" dirty="0"/>
                  <a:t>Sendo N e n os tamanhos populacional e amostral, respectivamente. </a:t>
                </a:r>
              </a:p>
              <a:p>
                <a:pPr algn="just"/>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04799" y="1026555"/>
                <a:ext cx="11549449" cy="5102396"/>
              </a:xfrm>
              <a:blipFill>
                <a:blip r:embed="rId2"/>
                <a:stretch>
                  <a:fillRect l="-1055" t="-1912" r="-1055"/>
                </a:stretch>
              </a:blipFill>
            </p:spPr>
            <p:txBody>
              <a:bodyPr/>
              <a:lstStyle/>
              <a:p>
                <a:r>
                  <a:rPr lang="pt-BR">
                    <a:noFill/>
                  </a:rPr>
                  <a:t> </a:t>
                </a:r>
              </a:p>
            </p:txBody>
          </p:sp>
        </mc:Fallback>
      </mc:AlternateContent>
    </p:spTree>
    <p:extLst>
      <p:ext uri="{BB962C8B-B14F-4D97-AF65-F5344CB8AC3E}">
        <p14:creationId xmlns:p14="http://schemas.microsoft.com/office/powerpoint/2010/main" val="2296031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9753"/>
            <a:ext cx="10515600" cy="598702"/>
          </a:xfrm>
        </p:spPr>
        <p:txBody>
          <a:bodyPr>
            <a:normAutofit fontScale="90000"/>
          </a:bodyPr>
          <a:lstStyle/>
          <a:p>
            <a:pPr algn="ctr"/>
            <a:r>
              <a:rPr lang="pt-BR" b="1" dirty="0"/>
              <a:t>Plano Amostral</a:t>
            </a:r>
          </a:p>
        </p:txBody>
      </p:sp>
      <p:sp>
        <p:nvSpPr>
          <p:cNvPr id="3" name="Espaço Reservado para Conteúdo 2"/>
          <p:cNvSpPr>
            <a:spLocks noGrp="1"/>
          </p:cNvSpPr>
          <p:nvPr>
            <p:ph idx="1"/>
          </p:nvPr>
        </p:nvSpPr>
        <p:spPr>
          <a:xfrm>
            <a:off x="255373" y="708455"/>
            <a:ext cx="11689492" cy="5939480"/>
          </a:xfrm>
        </p:spPr>
        <p:txBody>
          <a:bodyPr>
            <a:normAutofit fontScale="92500"/>
          </a:bodyPr>
          <a:lstStyle/>
          <a:p>
            <a:pPr marL="514350" indent="-514350" algn="just">
              <a:buAutoNum type="arabicParenR"/>
            </a:pPr>
            <a:r>
              <a:rPr lang="pt-BR" b="1" dirty="0"/>
              <a:t>Definição da população alvo </a:t>
            </a:r>
            <a:r>
              <a:rPr lang="pt-BR" dirty="0"/>
              <a:t>(ex. famílias residentes na região metropolitana de Curitiba, ano 2020 nos meses de fevereiro e março);</a:t>
            </a:r>
          </a:p>
          <a:p>
            <a:pPr marL="514350" indent="-514350" algn="just">
              <a:buAutoNum type="arabicParenR"/>
            </a:pPr>
            <a:r>
              <a:rPr lang="pt-BR" b="1" dirty="0"/>
              <a:t>Determinação do quadro amostral </a:t>
            </a:r>
            <a:r>
              <a:rPr lang="pt-BR" dirty="0"/>
              <a:t>(lista, localização ou disponibilidade da população; </a:t>
            </a:r>
            <a:r>
              <a:rPr lang="pt-BR" dirty="0" err="1"/>
              <a:t>ex</a:t>
            </a:r>
            <a:r>
              <a:rPr lang="pt-BR" dirty="0"/>
              <a:t>: questionário aplicado em residências sorteadas nos diversos bairros, ponderadas pelo tamanho populacional);</a:t>
            </a:r>
          </a:p>
          <a:p>
            <a:pPr marL="514350" indent="-514350" algn="just">
              <a:buAutoNum type="arabicParenR"/>
            </a:pPr>
            <a:r>
              <a:rPr lang="pt-BR" b="1" dirty="0"/>
              <a:t>Seleção da técnica de amostragem </a:t>
            </a:r>
            <a:r>
              <a:rPr lang="pt-BR" dirty="0"/>
              <a:t>(Aleatória simples; Estratificada; Conglomerados; etc. – com uso de questionários, formulário eletrônico, etc.);</a:t>
            </a:r>
          </a:p>
          <a:p>
            <a:pPr marL="514350" indent="-514350" algn="just">
              <a:buAutoNum type="arabicParenR"/>
            </a:pPr>
            <a:r>
              <a:rPr lang="pt-BR" b="1" dirty="0"/>
              <a:t>Determinar o tamanho da amostra </a:t>
            </a:r>
            <a:r>
              <a:rPr lang="pt-BR" dirty="0"/>
              <a:t>(Se a população é conhecida e a variável de interesse existe; caso contrário faz-se a determinação do tamanho da amostra baseada em experimento);</a:t>
            </a:r>
          </a:p>
          <a:p>
            <a:pPr marL="514350" indent="-514350" algn="just">
              <a:buAutoNum type="arabicParenR"/>
            </a:pPr>
            <a:r>
              <a:rPr lang="pt-BR" b="1" dirty="0"/>
              <a:t>Executar o processo de amostragem </a:t>
            </a:r>
            <a:r>
              <a:rPr lang="pt-BR" dirty="0"/>
              <a:t>(no caso de experimento o processo de amostragem é feito em conjunto com a determinação do tamanho da amostra.</a:t>
            </a:r>
          </a:p>
          <a:p>
            <a:pPr marL="0" indent="0" algn="just">
              <a:buNone/>
            </a:pPr>
            <a:r>
              <a:rPr lang="pt-BR" b="1" dirty="0"/>
              <a:t>Amostras mais precisas são geralmente amostras maiores (reduz erro amostral)!!</a:t>
            </a:r>
          </a:p>
        </p:txBody>
      </p:sp>
    </p:spTree>
    <p:extLst>
      <p:ext uri="{BB962C8B-B14F-4D97-AF65-F5344CB8AC3E}">
        <p14:creationId xmlns:p14="http://schemas.microsoft.com/office/powerpoint/2010/main" val="4077089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23416"/>
          </a:xfrm>
        </p:spPr>
        <p:txBody>
          <a:bodyPr>
            <a:normAutofit fontScale="90000"/>
          </a:bodyPr>
          <a:lstStyle/>
          <a:p>
            <a:pPr algn="ctr"/>
            <a:r>
              <a:rPr lang="pt-BR" b="1" dirty="0"/>
              <a:t>Erros Amostrais</a:t>
            </a:r>
          </a:p>
        </p:txBody>
      </p:sp>
      <p:sp>
        <p:nvSpPr>
          <p:cNvPr id="3" name="Espaço Reservado para Conteúdo 2"/>
          <p:cNvSpPr>
            <a:spLocks noGrp="1"/>
          </p:cNvSpPr>
          <p:nvPr>
            <p:ph idx="1"/>
          </p:nvPr>
        </p:nvSpPr>
        <p:spPr>
          <a:xfrm>
            <a:off x="222422" y="799070"/>
            <a:ext cx="11673016" cy="5873579"/>
          </a:xfrm>
        </p:spPr>
        <p:txBody>
          <a:bodyPr>
            <a:normAutofit/>
          </a:bodyPr>
          <a:lstStyle/>
          <a:p>
            <a:pPr algn="just"/>
            <a:r>
              <a:rPr lang="pt-BR" b="1" dirty="0"/>
              <a:t>Erros amostrais</a:t>
            </a:r>
            <a:r>
              <a:rPr lang="pt-BR" dirty="0"/>
              <a:t>: Trata-se da diferença entre o que foi apurado na amostra e o verdadeiro valor da população. </a:t>
            </a:r>
          </a:p>
          <a:p>
            <a:pPr algn="just">
              <a:buFont typeface="Wingdings" panose="05000000000000000000" pitchFamily="2" charset="2"/>
              <a:buChar char="ü"/>
            </a:pPr>
            <a:r>
              <a:rPr lang="pt-BR" dirty="0"/>
              <a:t>Ocorrem pois as amostras são aleatórias </a:t>
            </a:r>
          </a:p>
          <a:p>
            <a:pPr algn="just"/>
            <a:endParaRPr lang="pt-BR" dirty="0"/>
          </a:p>
          <a:p>
            <a:pPr algn="just"/>
            <a:r>
              <a:rPr lang="pt-BR" b="1" dirty="0"/>
              <a:t>Erros não amostrais</a:t>
            </a:r>
            <a:r>
              <a:rPr lang="pt-BR" dirty="0"/>
              <a:t>: Ocorrem quando os dados amostrais são coletados incorretamente, devido a(o): </a:t>
            </a:r>
          </a:p>
          <a:p>
            <a:pPr marL="571500" indent="-571500" algn="just">
              <a:buAutoNum type="romanLcParenR"/>
            </a:pPr>
            <a:r>
              <a:rPr lang="pt-BR" dirty="0"/>
              <a:t>uma amostra tendenciosa; </a:t>
            </a:r>
          </a:p>
          <a:p>
            <a:pPr marL="571500" indent="-571500" algn="just">
              <a:buAutoNum type="romanLcParenR"/>
            </a:pPr>
            <a:r>
              <a:rPr lang="pt-BR" dirty="0"/>
              <a:t>instrumento de medida defeituoso; </a:t>
            </a:r>
          </a:p>
          <a:p>
            <a:pPr marL="571500" indent="-571500" algn="just">
              <a:buAutoNum type="romanLcParenR"/>
            </a:pPr>
            <a:r>
              <a:rPr lang="pt-BR" dirty="0"/>
              <a:t>anotações erradas no questionário; </a:t>
            </a:r>
          </a:p>
          <a:p>
            <a:pPr marL="571500" indent="-571500" algn="just">
              <a:buAutoNum type="romanLcParenR"/>
            </a:pPr>
            <a:r>
              <a:rPr lang="pt-BR" dirty="0"/>
              <a:t>Etc. </a:t>
            </a:r>
          </a:p>
          <a:p>
            <a:pPr algn="just"/>
            <a:endParaRPr lang="pt-BR" dirty="0"/>
          </a:p>
          <a:p>
            <a:pPr algn="just"/>
            <a:r>
              <a:rPr lang="pt-BR" dirty="0"/>
              <a:t>Observação: Os erros não amostrais devem ser minimizados</a:t>
            </a:r>
          </a:p>
        </p:txBody>
      </p:sp>
    </p:spTree>
    <p:extLst>
      <p:ext uri="{BB962C8B-B14F-4D97-AF65-F5344CB8AC3E}">
        <p14:creationId xmlns:p14="http://schemas.microsoft.com/office/powerpoint/2010/main" val="3729558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8941" y="365125"/>
            <a:ext cx="10974859" cy="738745"/>
          </a:xfrm>
        </p:spPr>
        <p:txBody>
          <a:bodyPr/>
          <a:lstStyle/>
          <a:p>
            <a:pPr algn="ctr"/>
            <a:r>
              <a:rPr lang="pt-BR" b="1" dirty="0"/>
              <a:t>Dimensionamento do Tamanho da Amostra</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04800" y="1103870"/>
                <a:ext cx="11598876" cy="5568779"/>
              </a:xfrm>
            </p:spPr>
            <p:txBody>
              <a:bodyPr/>
              <a:lstStyle/>
              <a:p>
                <a:r>
                  <a:rPr lang="pt-BR" b="1" dirty="0"/>
                  <a:t>Para populações “infinitas” (amostras pequenas)</a:t>
                </a:r>
              </a:p>
              <a:p>
                <a:endParaRPr lang="pt-BR" b="1"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𝑛</m:t>
                      </m:r>
                      <m:r>
                        <a:rPr lang="pt-BR" i="1">
                          <a:latin typeface="Cambria Math" panose="02040503050406030204" pitchFamily="18" charset="0"/>
                        </a:rPr>
                        <m:t>= </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f>
                                <m:fPr>
                                  <m:ctrlPr>
                                    <a:rPr lang="pt-BR"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𝑍</m:t>
                                      </m:r>
                                    </m:e>
                                    <m:sub>
                                      <m:r>
                                        <a:rPr lang="pt-BR" i="1">
                                          <a:latin typeface="Cambria Math" panose="02040503050406030204" pitchFamily="18" charset="0"/>
                                        </a:rPr>
                                        <m:t>∝</m:t>
                                      </m:r>
                                    </m:sub>
                                  </m:sSub>
                                  <m:r>
                                    <a:rPr lang="pt-BR" i="1">
                                      <a:latin typeface="Cambria Math" panose="02040503050406030204" pitchFamily="18" charset="0"/>
                                    </a:rPr>
                                    <m:t> .  </m:t>
                                  </m:r>
                                  <m:sSub>
                                    <m:sSubPr>
                                      <m:ctrlPr>
                                        <a:rPr lang="pt-BR" i="1">
                                          <a:latin typeface="Cambria Math" panose="02040503050406030204" pitchFamily="18" charset="0"/>
                                        </a:rPr>
                                      </m:ctrlPr>
                                    </m:sSubPr>
                                    <m:e>
                                      <m:r>
                                        <a:rPr lang="pt-BR" i="1">
                                          <a:latin typeface="Cambria Math" panose="02040503050406030204" pitchFamily="18" charset="0"/>
                                        </a:rPr>
                                        <m:t>𝜎</m:t>
                                      </m:r>
                                    </m:e>
                                    <m:sub>
                                      <m:r>
                                        <a:rPr lang="pt-BR" i="1">
                                          <a:latin typeface="Cambria Math" panose="02040503050406030204" pitchFamily="18" charset="0"/>
                                        </a:rPr>
                                        <m:t>𝑥</m:t>
                                      </m:r>
                                    </m:sub>
                                  </m:sSub>
                                </m:num>
                                <m:den>
                                  <m:r>
                                    <a:rPr lang="pt-BR" i="1">
                                      <a:latin typeface="Cambria Math" panose="02040503050406030204" pitchFamily="18" charset="0"/>
                                    </a:rPr>
                                    <m:t>𝑑</m:t>
                                  </m:r>
                                </m:den>
                              </m:f>
                            </m:e>
                          </m:d>
                        </m:e>
                        <m:sup>
                          <m:r>
                            <a:rPr lang="pt-BR" i="1">
                              <a:latin typeface="Cambria Math" panose="02040503050406030204" pitchFamily="18" charset="0"/>
                            </a:rPr>
                            <m:t>2</m:t>
                          </m:r>
                        </m:sup>
                      </m:sSup>
                    </m:oMath>
                  </m:oMathPara>
                </a14:m>
                <a:endParaRPr lang="pt-BR" dirty="0"/>
              </a:p>
              <a:p>
                <a:pPr marL="0" indent="0">
                  <a:buNone/>
                </a:pPr>
                <a:r>
                  <a:rPr lang="pt-BR" dirty="0"/>
                  <a:t>Em que:</a:t>
                </a:r>
              </a:p>
              <a:p>
                <a:pPr marL="0" indent="0">
                  <a:buNone/>
                </a:pPr>
                <a14:m>
                  <m:oMath xmlns:m="http://schemas.openxmlformats.org/officeDocument/2006/math">
                    <m:r>
                      <a:rPr lang="pt-BR" i="1">
                        <a:latin typeface="Cambria Math" panose="02040503050406030204" pitchFamily="18" charset="0"/>
                      </a:rPr>
                      <m:t>𝑛</m:t>
                    </m:r>
                  </m:oMath>
                </a14:m>
                <a:r>
                  <a:rPr lang="pt-BR" dirty="0"/>
                  <a:t> = tamanho da amostra;</a:t>
                </a:r>
              </a:p>
              <a:p>
                <a:pPr marL="0" indent="0">
                  <a:buNone/>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𝑍</m:t>
                        </m:r>
                      </m:e>
                      <m:sub>
                        <m:r>
                          <a:rPr lang="pt-BR" i="1">
                            <a:latin typeface="Cambria Math" panose="02040503050406030204" pitchFamily="18" charset="0"/>
                          </a:rPr>
                          <m:t>∝</m:t>
                        </m:r>
                      </m:sub>
                    </m:sSub>
                  </m:oMath>
                </a14:m>
                <a:r>
                  <a:rPr lang="pt-BR" dirty="0"/>
                  <a:t> = valor da variável aleatória normal padrão Z que deixa uma área de cauda a direita com valor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num>
                      <m:den>
                        <m:r>
                          <a:rPr lang="pt-BR" i="1">
                            <a:latin typeface="Cambria Math" panose="02040503050406030204" pitchFamily="18" charset="0"/>
                          </a:rPr>
                          <m:t>2</m:t>
                        </m:r>
                      </m:den>
                    </m:f>
                  </m:oMath>
                </a14:m>
                <a:r>
                  <a:rPr lang="pt-BR" dirty="0"/>
                  <a:t> , ou seja, o valor tabelado de Z = 1,96;</a:t>
                </a:r>
              </a:p>
              <a:p>
                <a:pPr marL="0" indent="0">
                  <a:buNone/>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𝜎</m:t>
                        </m:r>
                      </m:e>
                      <m:sub>
                        <m:r>
                          <a:rPr lang="pt-BR" i="1">
                            <a:latin typeface="Cambria Math" panose="02040503050406030204" pitchFamily="18" charset="0"/>
                          </a:rPr>
                          <m:t>𝑥</m:t>
                        </m:r>
                      </m:sub>
                    </m:sSub>
                  </m:oMath>
                </a14:m>
                <a:r>
                  <a:rPr lang="pt-BR" dirty="0"/>
                  <a:t> = desvio padrão populacional da variável x (ou sua estimativa);</a:t>
                </a:r>
              </a:p>
              <a:p>
                <a:pPr marL="0" indent="0">
                  <a:buNone/>
                </a:pPr>
                <a14:m>
                  <m:oMath xmlns:m="http://schemas.openxmlformats.org/officeDocument/2006/math">
                    <m:r>
                      <a:rPr lang="pt-BR" i="1" smtClean="0">
                        <a:latin typeface="Cambria Math" panose="02040503050406030204" pitchFamily="18" charset="0"/>
                      </a:rPr>
                      <m:t>𝑑</m:t>
                    </m:r>
                  </m:oMath>
                </a14:m>
                <a:r>
                  <a:rPr lang="pt-BR" dirty="0"/>
                  <a:t> = erro amostral absoluto admitido;</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04800" y="1103870"/>
                <a:ext cx="11598876" cy="5568779"/>
              </a:xfrm>
              <a:blipFill rotWithShape="0">
                <a:blip r:embed="rId2"/>
                <a:stretch>
                  <a:fillRect l="-1051" t="-1751"/>
                </a:stretch>
              </a:blipFill>
            </p:spPr>
            <p:txBody>
              <a:bodyPr/>
              <a:lstStyle/>
              <a:p>
                <a:r>
                  <a:rPr lang="pt-BR">
                    <a:noFill/>
                  </a:rPr>
                  <a:t> </a:t>
                </a:r>
              </a:p>
            </p:txBody>
          </p:sp>
        </mc:Fallback>
      </mc:AlternateContent>
    </p:spTree>
    <p:extLst>
      <p:ext uri="{BB962C8B-B14F-4D97-AF65-F5344CB8AC3E}">
        <p14:creationId xmlns:p14="http://schemas.microsoft.com/office/powerpoint/2010/main" val="703944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4060" y="101514"/>
            <a:ext cx="10515600" cy="631653"/>
          </a:xfrm>
        </p:spPr>
        <p:txBody>
          <a:bodyPr>
            <a:normAutofit fontScale="90000"/>
          </a:bodyPr>
          <a:lstStyle/>
          <a:p>
            <a:pPr algn="ctr"/>
            <a:r>
              <a:rPr lang="pt-BR" b="1" dirty="0"/>
              <a:t>Dimensionamento do Tamanho da Amostra</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21276" y="733167"/>
                <a:ext cx="11516498" cy="5914768"/>
              </a:xfrm>
            </p:spPr>
            <p:txBody>
              <a:bodyPr/>
              <a:lstStyle/>
              <a:p>
                <a:endParaRPr lang="pt-BR" dirty="0"/>
              </a:p>
              <a:p>
                <a:pPr algn="just"/>
                <a:r>
                  <a:rPr lang="pt-BR" dirty="0"/>
                  <a:t>Quando o desvio padrão populacional da variável “x” é desconhecido, opta-se por realizar sua estimativa por experimento, durante o processo de amostragem. </a:t>
                </a:r>
              </a:p>
              <a:p>
                <a:pPr algn="just">
                  <a:buFont typeface="Wingdings" panose="05000000000000000000" pitchFamily="2" charset="2"/>
                  <a:buChar char="Ø"/>
                </a:pPr>
                <a:r>
                  <a:rPr lang="pt-BR" dirty="0"/>
                  <a:t>Este experimento inicia-se com os valores das primeiras 50 observações </a:t>
                </a:r>
                <a:r>
                  <a:rPr lang="pt-BR" dirty="0">
                    <a:solidFill>
                      <a:srgbClr val="FF0000"/>
                    </a:solidFill>
                  </a:rPr>
                  <a:t>(existem divergências)</a:t>
                </a:r>
                <a:r>
                  <a:rPr lang="pt-BR" dirty="0"/>
                  <a:t> amostrais selecionadas aleatoriamente (para pesquisas socioeconômicas), eliminados os outliers. </a:t>
                </a:r>
              </a:p>
              <a:p>
                <a:pPr algn="just">
                  <a:buFont typeface="Wingdings" panose="05000000000000000000" pitchFamily="2" charset="2"/>
                  <a:buChar char="Ø"/>
                </a:pPr>
                <a:r>
                  <a:rPr lang="pt-BR" dirty="0"/>
                  <a:t>Após efetua-se o cálculo do desvio-padrão amostral da média dos valores de </a:t>
                </a:r>
                <a:r>
                  <a:rPr lang="pt-BR" dirty="0">
                    <a:latin typeface="Calibri" panose="020F0502020204030204" pitchFamily="34" charset="0"/>
                    <a:ea typeface="Cambria" panose="02040503050406030204" pitchFamily="18" charset="0"/>
                    <a:cs typeface="Calibri" panose="020F0502020204030204" pitchFamily="34" charset="0"/>
                  </a:rPr>
                  <a:t>x</a:t>
                </a:r>
                <a:r>
                  <a:rPr lang="pt-BR" dirty="0"/>
                  <a:t>, </a:t>
                </a:r>
                <a14:m>
                  <m:oMath xmlns:m="http://schemas.openxmlformats.org/officeDocument/2006/math">
                    <m:d>
                      <m:dPr>
                        <m:ctrlPr>
                          <a:rPr lang="pt-BR" i="1">
                            <a:latin typeface="Cambria Math" panose="02040503050406030204" pitchFamily="18" charset="0"/>
                          </a:rPr>
                        </m:ctrlPr>
                      </m:dPr>
                      <m:e>
                        <m:r>
                          <a:rPr lang="pt-BR" i="1">
                            <a:latin typeface="Cambria Math" panose="02040503050406030204" pitchFamily="18" charset="0"/>
                          </a:rPr>
                          <m:t>𝑆𝑥</m:t>
                        </m:r>
                        <m:r>
                          <a:rPr lang="pt-BR" i="1">
                            <a:latin typeface="Cambria Math" panose="02040503050406030204" pitchFamily="18" charset="0"/>
                          </a:rPr>
                          <m:t> ̅</m:t>
                        </m:r>
                        <m:r>
                          <a:rPr lang="pt-BR" i="1">
                            <a:latin typeface="Cambria Math" panose="02040503050406030204" pitchFamily="18" charset="0"/>
                          </a:rPr>
                          <m:t> =  </m:t>
                        </m:r>
                        <m:r>
                          <a:rPr lang="pt-BR" i="1">
                            <a:latin typeface="Cambria Math" panose="02040503050406030204" pitchFamily="18" charset="0"/>
                          </a:rPr>
                          <m:t>𝑠</m:t>
                        </m:r>
                        <m:r>
                          <a:rPr lang="pt-BR" i="1">
                            <a:latin typeface="Cambria Math" panose="02040503050406030204" pitchFamily="18" charset="0"/>
                          </a:rPr>
                          <m:t>/√</m:t>
                        </m:r>
                        <m:r>
                          <a:rPr lang="pt-BR" i="1">
                            <a:latin typeface="Cambria Math" panose="02040503050406030204" pitchFamily="18" charset="0"/>
                          </a:rPr>
                          <m:t>𝑛</m:t>
                        </m:r>
                      </m:e>
                    </m:d>
                  </m:oMath>
                </a14:m>
                <a:r>
                  <a:rPr lang="pt-BR" dirty="0"/>
                  <a:t> e se utiliza este valor em substituição ao valor de “</a:t>
                </a:r>
                <a14:m>
                  <m:oMath xmlns:m="http://schemas.openxmlformats.org/officeDocument/2006/math">
                    <m:r>
                      <a:rPr lang="pt-BR" i="1">
                        <a:latin typeface="Cambria Math" panose="02040503050406030204" pitchFamily="18" charset="0"/>
                      </a:rPr>
                      <m:t>𝜎</m:t>
                    </m:r>
                    <m:r>
                      <a:rPr lang="pt-BR" b="0" i="1" baseline="-25000" smtClean="0">
                        <a:latin typeface="Cambria Math" panose="02040503050406030204" pitchFamily="18" charset="0"/>
                      </a:rPr>
                      <m:t>𝑥</m:t>
                    </m:r>
                  </m:oMath>
                </a14:m>
                <a:r>
                  <a:rPr lang="pt-BR" dirty="0"/>
                  <a:t>”. Este método é repetido com o crescimento da amostra para verificar a variação do valor do desvio padrão e a suficiência do tamanho da amostra.</a:t>
                </a:r>
              </a:p>
              <a:p>
                <a:pPr marL="0" indent="0" algn="just">
                  <a:buNone/>
                </a:pPr>
                <a:endParaRPr lang="pt-BR" dirty="0"/>
              </a:p>
              <a:p>
                <a:pPr marL="0" indent="0" algn="just">
                  <a:buNone/>
                </a:pPr>
                <a:endParaRPr lang="pt-BR" dirty="0"/>
              </a:p>
              <a:p>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21276" y="733167"/>
                <a:ext cx="11516498" cy="5914768"/>
              </a:xfrm>
              <a:blipFill>
                <a:blip r:embed="rId2"/>
                <a:stretch>
                  <a:fillRect l="-953" r="-1800"/>
                </a:stretch>
              </a:blipFill>
            </p:spPr>
            <p:txBody>
              <a:bodyPr/>
              <a:lstStyle/>
              <a:p>
                <a:r>
                  <a:rPr lang="pt-BR">
                    <a:noFill/>
                  </a:rPr>
                  <a:t> </a:t>
                </a:r>
              </a:p>
            </p:txBody>
          </p:sp>
        </mc:Fallback>
      </mc:AlternateContent>
    </p:spTree>
    <p:extLst>
      <p:ext uri="{BB962C8B-B14F-4D97-AF65-F5344CB8AC3E}">
        <p14:creationId xmlns:p14="http://schemas.microsoft.com/office/powerpoint/2010/main" val="3282758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3124" y="117991"/>
            <a:ext cx="10760676" cy="705794"/>
          </a:xfrm>
        </p:spPr>
        <p:txBody>
          <a:bodyPr/>
          <a:lstStyle/>
          <a:p>
            <a:pPr algn="ctr"/>
            <a:r>
              <a:rPr lang="pt-BR" b="1" dirty="0"/>
              <a:t>Dimensionamento do Tamanho da Amostra</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13039" y="922638"/>
                <a:ext cx="11722442" cy="5766486"/>
              </a:xfrm>
            </p:spPr>
            <p:txBody>
              <a:bodyPr/>
              <a:lstStyle/>
              <a:p>
                <a:pPr marL="0" indent="0" algn="just">
                  <a:buNone/>
                </a:pPr>
                <a:r>
                  <a:rPr lang="pt-BR" dirty="0"/>
                  <a:t>Para estimar o desvio padrão da amostra aplica-se a seguinte expressão:</a:t>
                </a:r>
              </a:p>
              <a:p>
                <a:pPr marL="0" indent="0" algn="just">
                  <a:buNone/>
                </a:pP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𝑠</m:t>
                      </m:r>
                      <m:r>
                        <a:rPr lang="pt-BR" i="1">
                          <a:latin typeface="Cambria Math" panose="02040503050406030204" pitchFamily="18" charset="0"/>
                        </a:rPr>
                        <m:t>= </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nary>
                                <m:naryPr>
                                  <m:chr m:val="∑"/>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𝑋</m:t>
                                          </m:r>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𝑋</m:t>
                                              </m:r>
                                            </m:e>
                                          </m:acc>
                                        </m:e>
                                      </m:d>
                                    </m:e>
                                    <m:sup>
                                      <m:r>
                                        <a:rPr lang="pt-BR" i="1">
                                          <a:latin typeface="Cambria Math" panose="02040503050406030204" pitchFamily="18" charset="0"/>
                                        </a:rPr>
                                        <m:t>2</m:t>
                                      </m:r>
                                    </m:sup>
                                  </m:sSup>
                                </m:e>
                              </m:nary>
                            </m:num>
                            <m:den>
                              <m:r>
                                <a:rPr lang="pt-BR" i="1">
                                  <a:latin typeface="Cambria Math" panose="02040503050406030204" pitchFamily="18" charset="0"/>
                                </a:rPr>
                                <m:t>𝑛</m:t>
                              </m:r>
                              <m:r>
                                <a:rPr lang="pt-BR" i="1">
                                  <a:latin typeface="Cambria Math" panose="02040503050406030204" pitchFamily="18" charset="0"/>
                                </a:rPr>
                                <m:t>−1</m:t>
                              </m:r>
                            </m:den>
                          </m:f>
                        </m:e>
                      </m:rad>
                    </m:oMath>
                  </m:oMathPara>
                </a14:m>
                <a:endParaRPr lang="pt-BR" dirty="0"/>
              </a:p>
              <a:p>
                <a:pPr marL="0" indent="0">
                  <a:buNone/>
                </a:pPr>
                <a:r>
                  <a:rPr lang="pt-BR" dirty="0"/>
                  <a:t>Em que:</a:t>
                </a:r>
              </a:p>
              <a:p>
                <a:pPr marL="0" indent="0">
                  <a:buNone/>
                </a:pPr>
                <a14:m>
                  <m:oMath xmlns:m="http://schemas.openxmlformats.org/officeDocument/2006/math">
                    <m:r>
                      <a:rPr lang="pt-BR" i="1" smtClean="0">
                        <a:latin typeface="Cambria Math" panose="02040503050406030204" pitchFamily="18" charset="0"/>
                      </a:rPr>
                      <m:t>𝑠</m:t>
                    </m:r>
                  </m:oMath>
                </a14:m>
                <a:r>
                  <a:rPr lang="pt-BR" dirty="0"/>
                  <a:t> = desvio padrão da amostra;</a:t>
                </a:r>
              </a:p>
              <a:p>
                <a:pPr marL="0" indent="0">
                  <a:buNone/>
                </a:pPr>
                <a14:m>
                  <m:oMath xmlns:m="http://schemas.openxmlformats.org/officeDocument/2006/math">
                    <m:r>
                      <a:rPr lang="pt-BR" i="1" smtClean="0">
                        <a:latin typeface="Cambria Math" panose="02040503050406030204" pitchFamily="18" charset="0"/>
                      </a:rPr>
                      <m:t>𝑋</m:t>
                    </m:r>
                  </m:oMath>
                </a14:m>
                <a:r>
                  <a:rPr lang="pt-BR" dirty="0"/>
                  <a:t> = cada valor da variável X da amostra;</a:t>
                </a:r>
              </a:p>
              <a:p>
                <a:pPr marL="0" indent="0">
                  <a:buNone/>
                </a:pPr>
                <a14:m>
                  <m:oMath xmlns:m="http://schemas.openxmlformats.org/officeDocument/2006/math">
                    <m:acc>
                      <m:accPr>
                        <m:chr m:val="̅"/>
                        <m:ctrlPr>
                          <a:rPr lang="pt-BR" i="1" smtClean="0">
                            <a:latin typeface="Cambria Math" panose="02040503050406030204" pitchFamily="18" charset="0"/>
                          </a:rPr>
                        </m:ctrlPr>
                      </m:accPr>
                      <m:e>
                        <m:r>
                          <a:rPr lang="pt-BR" i="1">
                            <a:latin typeface="Cambria Math" panose="02040503050406030204" pitchFamily="18" charset="0"/>
                          </a:rPr>
                          <m:t>𝑋</m:t>
                        </m:r>
                      </m:e>
                    </m:acc>
                  </m:oMath>
                </a14:m>
                <a:r>
                  <a:rPr lang="pt-BR" dirty="0"/>
                  <a:t> = média dos valores de X da amostra;</a:t>
                </a:r>
              </a:p>
              <a:p>
                <a:pPr marL="0" indent="0">
                  <a:buNone/>
                </a:pPr>
                <a14:m>
                  <m:oMath xmlns:m="http://schemas.openxmlformats.org/officeDocument/2006/math">
                    <m:r>
                      <a:rPr lang="pt-BR" i="1" smtClean="0">
                        <a:latin typeface="Cambria Math" panose="02040503050406030204" pitchFamily="18" charset="0"/>
                      </a:rPr>
                      <m:t>𝑛</m:t>
                    </m:r>
                  </m:oMath>
                </a14:m>
                <a:r>
                  <a:rPr lang="pt-BR" dirty="0"/>
                  <a:t> = tamanho da amostra.</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13039" y="922638"/>
                <a:ext cx="11722442" cy="5766486"/>
              </a:xfrm>
              <a:blipFill rotWithShape="0">
                <a:blip r:embed="rId2"/>
                <a:stretch>
                  <a:fillRect l="-1040" t="-1691"/>
                </a:stretch>
              </a:blipFill>
            </p:spPr>
            <p:txBody>
              <a:bodyPr/>
              <a:lstStyle/>
              <a:p>
                <a:r>
                  <a:rPr lang="pt-BR">
                    <a:noFill/>
                  </a:rPr>
                  <a:t> </a:t>
                </a:r>
              </a:p>
            </p:txBody>
          </p:sp>
        </mc:Fallback>
      </mc:AlternateContent>
    </p:spTree>
    <p:extLst>
      <p:ext uri="{BB962C8B-B14F-4D97-AF65-F5344CB8AC3E}">
        <p14:creationId xmlns:p14="http://schemas.microsoft.com/office/powerpoint/2010/main" val="4139536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9752"/>
            <a:ext cx="10515600" cy="738745"/>
          </a:xfrm>
        </p:spPr>
        <p:txBody>
          <a:bodyPr/>
          <a:lstStyle/>
          <a:p>
            <a:pPr algn="ctr"/>
            <a:r>
              <a:rPr lang="pt-BR" b="1" dirty="0"/>
              <a:t>Dimensionamento do Tamanho da Amostra</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6562" y="988541"/>
                <a:ext cx="11574162" cy="5659394"/>
              </a:xfrm>
            </p:spPr>
            <p:txBody>
              <a:bodyPr/>
              <a:lstStyle/>
              <a:p>
                <a:pPr marL="0" indent="0">
                  <a:buNone/>
                </a:pPr>
                <a:r>
                  <a:rPr lang="pt-BR" dirty="0"/>
                  <a:t>O erro amostral absoluto admitido é dado por:</a:t>
                </a:r>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𝑑</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𝑍</m:t>
                          </m:r>
                        </m:e>
                        <m:sub>
                          <m:r>
                            <a:rPr lang="pt-BR" i="1">
                              <a:latin typeface="Cambria Math" panose="02040503050406030204" pitchFamily="18" charset="0"/>
                            </a:rPr>
                            <m:t>∝</m:t>
                          </m:r>
                        </m:sub>
                      </m:sSub>
                      <m:r>
                        <a:rPr lang="pt-BR" i="1">
                          <a:latin typeface="Cambria Math" panose="02040503050406030204" pitchFamily="18" charset="0"/>
                        </a:rPr>
                        <m:t> . </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𝜎</m:t>
                              </m:r>
                            </m:e>
                            <m:sub>
                              <m:r>
                                <a:rPr lang="pt-BR" i="1">
                                  <a:latin typeface="Cambria Math" panose="02040503050406030204" pitchFamily="18" charset="0"/>
                                </a:rPr>
                                <m:t>𝑥</m:t>
                              </m:r>
                            </m:sub>
                          </m:sSub>
                        </m:num>
                        <m:den>
                          <m:rad>
                            <m:radPr>
                              <m:degHide m:val="on"/>
                              <m:ctrlPr>
                                <a:rPr lang="pt-BR" i="1">
                                  <a:latin typeface="Cambria Math" panose="02040503050406030204" pitchFamily="18" charset="0"/>
                                </a:rPr>
                              </m:ctrlPr>
                            </m:radPr>
                            <m:deg/>
                            <m:e>
                              <m:r>
                                <a:rPr lang="pt-BR" i="1">
                                  <a:latin typeface="Cambria Math" panose="02040503050406030204" pitchFamily="18" charset="0"/>
                                </a:rPr>
                                <m:t>𝑛</m:t>
                              </m:r>
                            </m:e>
                          </m:rad>
                        </m:den>
                      </m:f>
                    </m:oMath>
                  </m:oMathPara>
                </a14:m>
                <a:endParaRPr lang="pt-BR" dirty="0"/>
              </a:p>
              <a:p>
                <a:pPr marL="0" indent="0">
                  <a:buNone/>
                </a:pPr>
                <a:r>
                  <a:rPr lang="pt-BR" dirty="0"/>
                  <a:t>Em que:</a:t>
                </a:r>
              </a:p>
              <a:p>
                <a:pPr marL="0" indent="0">
                  <a:buNone/>
                </a:pPr>
                <a:endParaRPr lang="pt-BR" dirty="0"/>
              </a:p>
              <a:p>
                <a:pPr marL="0" indent="0">
                  <a:buNone/>
                </a:pPr>
                <a14:m>
                  <m:oMath xmlns:m="http://schemas.openxmlformats.org/officeDocument/2006/math">
                    <m:r>
                      <a:rPr lang="pt-BR" i="1" smtClean="0">
                        <a:latin typeface="Cambria Math" panose="02040503050406030204" pitchFamily="18" charset="0"/>
                      </a:rPr>
                      <m:t>𝑑</m:t>
                    </m:r>
                    <m:r>
                      <a:rPr lang="pt-BR" i="1" smtClean="0">
                        <a:latin typeface="Cambria Math" panose="02040503050406030204" pitchFamily="18" charset="0"/>
                      </a:rPr>
                      <m:t>=</m:t>
                    </m:r>
                  </m:oMath>
                </a14:m>
                <a:r>
                  <a:rPr lang="pt-BR" dirty="0"/>
                  <a:t> erro amostral absoluto admitido;</a:t>
                </a:r>
              </a:p>
              <a:p>
                <a:pPr marL="0" indent="0">
                  <a:buNone/>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𝑍</m:t>
                        </m:r>
                      </m:e>
                      <m:sub>
                        <m:r>
                          <a:rPr lang="pt-BR" i="1">
                            <a:latin typeface="Cambria Math" panose="02040503050406030204" pitchFamily="18" charset="0"/>
                          </a:rPr>
                          <m:t>∝</m:t>
                        </m:r>
                      </m:sub>
                    </m:sSub>
                  </m:oMath>
                </a14:m>
                <a:r>
                  <a:rPr lang="pt-BR" dirty="0"/>
                  <a:t> = valor da variável aleatória normal padrão Z que deixa uma área de cauda a direita com valor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num>
                      <m:den>
                        <m:r>
                          <a:rPr lang="pt-BR" i="1">
                            <a:latin typeface="Cambria Math" panose="02040503050406030204" pitchFamily="18" charset="0"/>
                          </a:rPr>
                          <m:t>2</m:t>
                        </m:r>
                      </m:den>
                    </m:f>
                  </m:oMath>
                </a14:m>
                <a:r>
                  <a:rPr lang="pt-BR" dirty="0"/>
                  <a:t> , ou seja, o valor tabelado de Z = 1,96;</a:t>
                </a:r>
              </a:p>
              <a:p>
                <a:pPr marL="0" indent="0">
                  <a:buNone/>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𝜎</m:t>
                        </m:r>
                      </m:e>
                      <m:sub>
                        <m:r>
                          <a:rPr lang="pt-BR" i="1">
                            <a:latin typeface="Cambria Math" panose="02040503050406030204" pitchFamily="18" charset="0"/>
                          </a:rPr>
                          <m:t>𝑥</m:t>
                        </m:r>
                      </m:sub>
                    </m:sSub>
                  </m:oMath>
                </a14:m>
                <a:r>
                  <a:rPr lang="pt-BR" dirty="0"/>
                  <a:t> = desvio padrão populacional da variável x (ou sua estimativa);</a:t>
                </a:r>
              </a:p>
              <a:p>
                <a:pPr marL="0" indent="0">
                  <a:buNone/>
                </a:pPr>
                <a14:m>
                  <m:oMath xmlns:m="http://schemas.openxmlformats.org/officeDocument/2006/math">
                    <m:r>
                      <a:rPr lang="pt-BR" i="1" smtClean="0">
                        <a:latin typeface="Cambria Math" panose="02040503050406030204" pitchFamily="18" charset="0"/>
                      </a:rPr>
                      <m:t>𝑛</m:t>
                    </m:r>
                  </m:oMath>
                </a14:m>
                <a:r>
                  <a:rPr lang="pt-BR" dirty="0"/>
                  <a:t> = tamanho da amostra.</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6562" y="988541"/>
                <a:ext cx="11574162" cy="5659394"/>
              </a:xfrm>
              <a:blipFill rotWithShape="0">
                <a:blip r:embed="rId2"/>
                <a:stretch>
                  <a:fillRect l="-1106" t="-1722" r="-105"/>
                </a:stretch>
              </a:blipFill>
            </p:spPr>
            <p:txBody>
              <a:bodyPr/>
              <a:lstStyle/>
              <a:p>
                <a:r>
                  <a:rPr lang="pt-BR">
                    <a:noFill/>
                  </a:rPr>
                  <a:t> </a:t>
                </a:r>
              </a:p>
            </p:txBody>
          </p:sp>
        </mc:Fallback>
      </mc:AlternateContent>
    </p:spTree>
    <p:extLst>
      <p:ext uri="{BB962C8B-B14F-4D97-AF65-F5344CB8AC3E}">
        <p14:creationId xmlns:p14="http://schemas.microsoft.com/office/powerpoint/2010/main" val="3677854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EMENTA</a:t>
            </a:r>
          </a:p>
        </p:txBody>
      </p:sp>
      <p:sp>
        <p:nvSpPr>
          <p:cNvPr id="3" name="Espaço Reservado para Conteúdo 2"/>
          <p:cNvSpPr>
            <a:spLocks noGrp="1"/>
          </p:cNvSpPr>
          <p:nvPr>
            <p:ph idx="1"/>
          </p:nvPr>
        </p:nvSpPr>
        <p:spPr/>
        <p:txBody>
          <a:bodyPr/>
          <a:lstStyle/>
          <a:p>
            <a:pPr marL="0" indent="0" algn="just">
              <a:buNone/>
            </a:pPr>
            <a:r>
              <a:rPr lang="pt-BR" dirty="0"/>
              <a:t>Introdução à Estatística: descritiva e inferencial. Estudo de populações e amostras. Introdução às séries estatísticas. Análise de gráficos. Estudo das medidas de posição e de dispersão. Análise de correlação e regressão linear. Introdução aos testes de hipótese com uma amostra.</a:t>
            </a:r>
          </a:p>
          <a:p>
            <a:endParaRPr lang="pt-BR" dirty="0"/>
          </a:p>
        </p:txBody>
      </p:sp>
    </p:spTree>
    <p:extLst>
      <p:ext uri="{BB962C8B-B14F-4D97-AF65-F5344CB8AC3E}">
        <p14:creationId xmlns:p14="http://schemas.microsoft.com/office/powerpoint/2010/main" val="1686009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4467"/>
            <a:ext cx="10515600" cy="714032"/>
          </a:xfrm>
        </p:spPr>
        <p:txBody>
          <a:bodyPr/>
          <a:lstStyle/>
          <a:p>
            <a:pPr algn="ctr"/>
            <a:r>
              <a:rPr lang="pt-BR" b="1" dirty="0"/>
              <a:t>Dimensionamento do Tamanho da Amostra</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38897" y="848499"/>
                <a:ext cx="11648303" cy="5807674"/>
              </a:xfrm>
            </p:spPr>
            <p:txBody>
              <a:bodyPr/>
              <a:lstStyle/>
              <a:p>
                <a:r>
                  <a:rPr lang="pt-BR" b="1" dirty="0"/>
                  <a:t>Para populações “finitas” (grandes amostras)</a:t>
                </a:r>
              </a:p>
              <a:p>
                <a:endParaRPr lang="pt-BR" b="1" dirty="0"/>
              </a:p>
              <a:p>
                <a:pPr marL="0" indent="0" algn="just">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𝑛</m:t>
                      </m:r>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num>
                            <m:den>
                              <m:sSubSup>
                                <m:sSubSupPr>
                                  <m:ctrlPr>
                                    <a:rPr lang="pt-BR" i="1">
                                      <a:latin typeface="Cambria Math" panose="02040503050406030204" pitchFamily="18" charset="0"/>
                                    </a:rPr>
                                  </m:ctrlPr>
                                </m:sSubSupPr>
                                <m:e>
                                  <m:r>
                                    <a:rPr lang="pt-BR" i="1">
                                      <a:latin typeface="Cambria Math" panose="02040503050406030204" pitchFamily="18" charset="0"/>
                                    </a:rPr>
                                    <m:t>𝑍</m:t>
                                  </m:r>
                                </m:e>
                                <m:sub>
                                  <m:r>
                                    <a:rPr lang="pt-BR" i="1">
                                      <a:latin typeface="Cambria Math" panose="02040503050406030204" pitchFamily="18" charset="0"/>
                                    </a:rPr>
                                    <m:t>∝</m:t>
                                  </m:r>
                                </m:sub>
                                <m:sup>
                                  <m:r>
                                    <a:rPr lang="pt-BR" i="1">
                                      <a:latin typeface="Cambria Math" panose="02040503050406030204" pitchFamily="18" charset="0"/>
                                    </a:rPr>
                                    <m:t>2</m:t>
                                  </m:r>
                                </m:sup>
                              </m:sSubSup>
                              <m:r>
                                <a:rPr lang="pt-BR" i="1">
                                  <a:latin typeface="Cambria Math" panose="02040503050406030204" pitchFamily="18" charset="0"/>
                                </a:rPr>
                                <m:t> .  </m:t>
                              </m:r>
                              <m:sSubSup>
                                <m:sSubSupPr>
                                  <m:ctrlPr>
                                    <a:rPr lang="pt-BR" i="1">
                                      <a:latin typeface="Cambria Math" panose="02040503050406030204" pitchFamily="18" charset="0"/>
                                    </a:rPr>
                                  </m:ctrlPr>
                                </m:sSubSupPr>
                                <m:e>
                                  <m:r>
                                    <a:rPr lang="pt-BR" i="1">
                                      <a:latin typeface="Cambria Math" panose="02040503050406030204" pitchFamily="18" charset="0"/>
                                    </a:rPr>
                                    <m:t>𝜎</m:t>
                                  </m:r>
                                </m:e>
                                <m:sub>
                                  <m:r>
                                    <a:rPr lang="pt-BR" i="1">
                                      <a:latin typeface="Cambria Math" panose="02040503050406030204" pitchFamily="18" charset="0"/>
                                    </a:rPr>
                                    <m:t>𝑥</m:t>
                                  </m:r>
                                </m:sub>
                                <m:sup>
                                  <m:r>
                                    <a:rPr lang="pt-BR" i="1">
                                      <a:latin typeface="Cambria Math" panose="02040503050406030204" pitchFamily="18" charset="0"/>
                                    </a:rPr>
                                    <m:t>2</m:t>
                                  </m:r>
                                </m:sup>
                              </m:sSubSup>
                            </m:den>
                          </m:f>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den>
                      </m:f>
                    </m:oMath>
                  </m:oMathPara>
                </a14:m>
                <a:endParaRPr lang="pt-BR" dirty="0"/>
              </a:p>
              <a:p>
                <a:pPr marL="0" indent="0" algn="just">
                  <a:buNone/>
                </a:pPr>
                <a:r>
                  <a:rPr lang="pt-BR" dirty="0"/>
                  <a:t>Em que:</a:t>
                </a:r>
              </a:p>
              <a:p>
                <a:pPr marL="0" indent="0" algn="just">
                  <a:buNone/>
                </a:pPr>
                <a14:m>
                  <m:oMath xmlns:m="http://schemas.openxmlformats.org/officeDocument/2006/math">
                    <m:r>
                      <a:rPr lang="pt-BR" i="1" smtClean="0">
                        <a:latin typeface="Cambria Math" panose="02040503050406030204" pitchFamily="18" charset="0"/>
                      </a:rPr>
                      <m:t>𝑛</m:t>
                    </m:r>
                  </m:oMath>
                </a14:m>
                <a:r>
                  <a:rPr lang="pt-BR" dirty="0"/>
                  <a:t> = tamanho da amostra;</a:t>
                </a:r>
              </a:p>
              <a:p>
                <a:pPr marL="0" indent="0" algn="just">
                  <a:buNone/>
                </a:pPr>
                <a14:m>
                  <m:oMath xmlns:m="http://schemas.openxmlformats.org/officeDocument/2006/math">
                    <m:r>
                      <a:rPr lang="pt-BR" i="1" smtClean="0">
                        <a:latin typeface="Cambria Math" panose="02040503050406030204" pitchFamily="18" charset="0"/>
                      </a:rPr>
                      <m:t>𝑑</m:t>
                    </m:r>
                    <m:r>
                      <a:rPr lang="pt-BR" i="1" smtClean="0">
                        <a:latin typeface="Cambria Math" panose="02040503050406030204" pitchFamily="18" charset="0"/>
                      </a:rPr>
                      <m:t>=</m:t>
                    </m:r>
                  </m:oMath>
                </a14:m>
                <a:r>
                  <a:rPr lang="pt-BR" dirty="0"/>
                  <a:t> erro amostral absoluto admitido;</a:t>
                </a:r>
              </a:p>
              <a:p>
                <a:pPr marL="0" indent="0" algn="just">
                  <a:buNone/>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𝑍</m:t>
                        </m:r>
                      </m:e>
                      <m:sub>
                        <m:r>
                          <a:rPr lang="pt-BR" i="1">
                            <a:latin typeface="Cambria Math" panose="02040503050406030204" pitchFamily="18" charset="0"/>
                          </a:rPr>
                          <m:t>∝</m:t>
                        </m:r>
                      </m:sub>
                    </m:sSub>
                  </m:oMath>
                </a14:m>
                <a:r>
                  <a:rPr lang="pt-BR" dirty="0"/>
                  <a:t> = valor da variável aleatória normal padrão Z que deixa uma área de cauda a direita com valor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m:t>
                        </m:r>
                      </m:num>
                      <m:den>
                        <m:r>
                          <a:rPr lang="pt-BR" i="1">
                            <a:latin typeface="Cambria Math" panose="02040503050406030204" pitchFamily="18" charset="0"/>
                          </a:rPr>
                          <m:t>2</m:t>
                        </m:r>
                      </m:den>
                    </m:f>
                  </m:oMath>
                </a14:m>
                <a:r>
                  <a:rPr lang="pt-BR" dirty="0"/>
                  <a:t> , ou seja, o valor tabelado de Z = 1,96;</a:t>
                </a:r>
              </a:p>
              <a:p>
                <a:pPr marL="0" indent="0" algn="just">
                  <a:buNone/>
                </a:pPr>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𝜎</m:t>
                        </m:r>
                      </m:e>
                      <m:sub>
                        <m:r>
                          <a:rPr lang="pt-BR" i="1">
                            <a:latin typeface="Cambria Math" panose="02040503050406030204" pitchFamily="18" charset="0"/>
                          </a:rPr>
                          <m:t>𝑥</m:t>
                        </m:r>
                      </m:sub>
                    </m:sSub>
                  </m:oMath>
                </a14:m>
                <a:r>
                  <a:rPr lang="pt-BR" dirty="0"/>
                  <a:t> = desvio padrão populacional da variável x (ou sua estimativa);</a:t>
                </a:r>
              </a:p>
              <a:p>
                <a:pPr marL="0" indent="0" algn="just">
                  <a:buNone/>
                </a:pPr>
                <a14:m>
                  <m:oMath xmlns:m="http://schemas.openxmlformats.org/officeDocument/2006/math">
                    <m:r>
                      <a:rPr lang="pt-BR" i="1" smtClean="0">
                        <a:latin typeface="Cambria Math" panose="02040503050406030204" pitchFamily="18" charset="0"/>
                      </a:rPr>
                      <m:t>𝑁</m:t>
                    </m:r>
                  </m:oMath>
                </a14:m>
                <a:r>
                  <a:rPr lang="pt-BR" dirty="0"/>
                  <a:t> = Tamanho da população.</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38897" y="848499"/>
                <a:ext cx="11648303" cy="5807674"/>
              </a:xfrm>
              <a:blipFill rotWithShape="0">
                <a:blip r:embed="rId2"/>
                <a:stretch>
                  <a:fillRect l="-1047" t="-1679" r="-1099" b="-1889"/>
                </a:stretch>
              </a:blipFill>
            </p:spPr>
            <p:txBody>
              <a:bodyPr/>
              <a:lstStyle/>
              <a:p>
                <a:r>
                  <a:rPr lang="pt-BR">
                    <a:noFill/>
                  </a:rPr>
                  <a:t> </a:t>
                </a:r>
              </a:p>
            </p:txBody>
          </p:sp>
        </mc:Fallback>
      </mc:AlternateContent>
    </p:spTree>
    <p:extLst>
      <p:ext uri="{BB962C8B-B14F-4D97-AF65-F5344CB8AC3E}">
        <p14:creationId xmlns:p14="http://schemas.microsoft.com/office/powerpoint/2010/main" val="1343461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2297" y="117990"/>
            <a:ext cx="10515600" cy="648129"/>
          </a:xfrm>
        </p:spPr>
        <p:txBody>
          <a:bodyPr>
            <a:normAutofit fontScale="90000"/>
          </a:bodyPr>
          <a:lstStyle/>
          <a:p>
            <a:pPr algn="ctr"/>
            <a:r>
              <a:rPr lang="pt-BR" b="1" dirty="0"/>
              <a:t>Escolha do Método de Amostragem</a:t>
            </a:r>
          </a:p>
        </p:txBody>
      </p:sp>
      <p:sp>
        <p:nvSpPr>
          <p:cNvPr id="3" name="Espaço Reservado para Conteúdo 2"/>
          <p:cNvSpPr>
            <a:spLocks noGrp="1"/>
          </p:cNvSpPr>
          <p:nvPr>
            <p:ph idx="1"/>
          </p:nvPr>
        </p:nvSpPr>
        <p:spPr>
          <a:xfrm>
            <a:off x="838200" y="1161535"/>
            <a:ext cx="10515600" cy="5015428"/>
          </a:xfrm>
        </p:spPr>
        <p:txBody>
          <a:bodyPr/>
          <a:lstStyle/>
          <a:p>
            <a:endParaRPr lang="pt-BR" dirty="0"/>
          </a:p>
          <a:p>
            <a:r>
              <a:rPr lang="pt-BR" dirty="0"/>
              <a:t>Para a escolha do método deve-se levar em conta: </a:t>
            </a:r>
          </a:p>
          <a:p>
            <a:endParaRPr lang="pt-BR" dirty="0"/>
          </a:p>
          <a:p>
            <a:pPr>
              <a:buFont typeface="Wingdings" panose="05000000000000000000" pitchFamily="2" charset="2"/>
              <a:buChar char="ü"/>
            </a:pPr>
            <a:r>
              <a:rPr lang="pt-BR" dirty="0"/>
              <a:t>Tipo de pesquisa que será feita; </a:t>
            </a:r>
          </a:p>
          <a:p>
            <a:pPr>
              <a:buFont typeface="Wingdings" panose="05000000000000000000" pitchFamily="2" charset="2"/>
              <a:buChar char="ü"/>
            </a:pPr>
            <a:r>
              <a:rPr lang="pt-BR" dirty="0"/>
              <a:t>Acessibilidade e disponibilidade dos elementos da população;</a:t>
            </a:r>
          </a:p>
          <a:p>
            <a:pPr>
              <a:buFont typeface="Wingdings" panose="05000000000000000000" pitchFamily="2" charset="2"/>
              <a:buChar char="ü"/>
            </a:pPr>
            <a:r>
              <a:rPr lang="pt-BR" dirty="0"/>
              <a:t>Disponibilidade de tempo;</a:t>
            </a:r>
          </a:p>
          <a:p>
            <a:pPr>
              <a:buFont typeface="Wingdings" panose="05000000000000000000" pitchFamily="2" charset="2"/>
              <a:buChar char="ü"/>
            </a:pPr>
            <a:r>
              <a:rPr lang="pt-BR" dirty="0"/>
              <a:t>Disponibilidade de recursos financeiros e humanos;</a:t>
            </a:r>
          </a:p>
          <a:p>
            <a:pPr>
              <a:buFont typeface="Wingdings" panose="05000000000000000000" pitchFamily="2" charset="2"/>
              <a:buChar char="ü"/>
            </a:pPr>
            <a:r>
              <a:rPr lang="pt-BR" dirty="0"/>
              <a:t>Outros fatores específicos da pesquisa. </a:t>
            </a:r>
          </a:p>
        </p:txBody>
      </p:sp>
    </p:spTree>
    <p:extLst>
      <p:ext uri="{BB962C8B-B14F-4D97-AF65-F5344CB8AC3E}">
        <p14:creationId xmlns:p14="http://schemas.microsoft.com/office/powerpoint/2010/main" val="169194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7990"/>
            <a:ext cx="10515600" cy="664605"/>
          </a:xfrm>
        </p:spPr>
        <p:txBody>
          <a:bodyPr>
            <a:normAutofit fontScale="90000"/>
          </a:bodyPr>
          <a:lstStyle/>
          <a:p>
            <a:pPr algn="ctr"/>
            <a:r>
              <a:rPr lang="pt-BR" b="1" dirty="0"/>
              <a:t>Amostragem Probabilística</a:t>
            </a:r>
          </a:p>
        </p:txBody>
      </p:sp>
      <p:sp>
        <p:nvSpPr>
          <p:cNvPr id="3" name="Espaço Reservado para Conteúdo 2"/>
          <p:cNvSpPr>
            <a:spLocks noGrp="1"/>
          </p:cNvSpPr>
          <p:nvPr>
            <p:ph idx="1"/>
          </p:nvPr>
        </p:nvSpPr>
        <p:spPr>
          <a:xfrm>
            <a:off x="321276" y="782594"/>
            <a:ext cx="11582400" cy="5914767"/>
          </a:xfrm>
        </p:spPr>
        <p:txBody>
          <a:bodyPr/>
          <a:lstStyle/>
          <a:p>
            <a:pPr algn="just"/>
            <a:r>
              <a:rPr lang="pt-BR" dirty="0"/>
              <a:t>Os métodos mais usuais para se realizar uma amostragem probabilística são: amostragem aleatória simples, amostragem sistemática, amostragem estratificada e amostragem por conglomerados.</a:t>
            </a:r>
          </a:p>
          <a:p>
            <a:pPr algn="just"/>
            <a:endParaRPr lang="pt-BR" dirty="0"/>
          </a:p>
          <a:p>
            <a:pPr marL="0" indent="0" algn="ctr">
              <a:buNone/>
            </a:pPr>
            <a:r>
              <a:rPr lang="pt-BR" b="1" dirty="0"/>
              <a:t>Amostragem aleatória simples</a:t>
            </a:r>
          </a:p>
          <a:p>
            <a:pPr marL="0" indent="0" algn="ctr">
              <a:buNone/>
            </a:pPr>
            <a:endParaRPr lang="pt-BR" b="1" dirty="0"/>
          </a:p>
          <a:p>
            <a:pPr algn="just"/>
            <a:r>
              <a:rPr lang="pt-BR" dirty="0"/>
              <a:t>É necessário o conhecimento do tamanho e características da população;</a:t>
            </a:r>
          </a:p>
          <a:p>
            <a:pPr algn="just"/>
            <a:r>
              <a:rPr lang="pt-BR" dirty="0"/>
              <a:t>A amostra é escolhida por sorteio (aleatoriamente) ou pela tabela de números aleatórios;</a:t>
            </a:r>
          </a:p>
          <a:p>
            <a:pPr algn="just"/>
            <a:r>
              <a:rPr lang="pt-BR" dirty="0"/>
              <a:t>Outras formas de acesso aleatório aos elementos da população são admitidas.</a:t>
            </a:r>
          </a:p>
        </p:txBody>
      </p:sp>
    </p:spTree>
    <p:extLst>
      <p:ext uri="{BB962C8B-B14F-4D97-AF65-F5344CB8AC3E}">
        <p14:creationId xmlns:p14="http://schemas.microsoft.com/office/powerpoint/2010/main" val="1143258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76802"/>
            <a:ext cx="10515600" cy="689318"/>
          </a:xfrm>
        </p:spPr>
        <p:txBody>
          <a:bodyPr>
            <a:normAutofit fontScale="90000"/>
          </a:bodyPr>
          <a:lstStyle/>
          <a:p>
            <a:pPr algn="ctr"/>
            <a:r>
              <a:rPr lang="pt-BR" b="1" dirty="0"/>
              <a:t>Amostragem Aleatória Simples</a:t>
            </a:r>
          </a:p>
        </p:txBody>
      </p:sp>
      <p:sp>
        <p:nvSpPr>
          <p:cNvPr id="3" name="Espaço Reservado para Conteúdo 2"/>
          <p:cNvSpPr>
            <a:spLocks noGrp="1"/>
          </p:cNvSpPr>
          <p:nvPr>
            <p:ph idx="1"/>
          </p:nvPr>
        </p:nvSpPr>
        <p:spPr>
          <a:xfrm>
            <a:off x="304800" y="766120"/>
            <a:ext cx="11590638" cy="5898291"/>
          </a:xfrm>
        </p:spPr>
        <p:txBody>
          <a:bodyPr>
            <a:normAutofit/>
          </a:bodyPr>
          <a:lstStyle/>
          <a:p>
            <a:r>
              <a:rPr lang="pt-BR" b="1" dirty="0"/>
              <a:t>Para uma população infinita</a:t>
            </a:r>
            <a:r>
              <a:rPr lang="pt-BR" dirty="0"/>
              <a:t>:</a:t>
            </a:r>
          </a:p>
          <a:p>
            <a:pPr>
              <a:buFont typeface="Wingdings" panose="05000000000000000000" pitchFamily="2" charset="2"/>
              <a:buChar char="Ø"/>
            </a:pPr>
            <a:r>
              <a:rPr lang="pt-BR" dirty="0"/>
              <a:t>Pode-se utilizar faixas de valores.</a:t>
            </a:r>
          </a:p>
          <a:p>
            <a:pPr marL="0" indent="0">
              <a:buNone/>
            </a:pPr>
            <a:endParaRPr lang="pt-BR" dirty="0"/>
          </a:p>
          <a:p>
            <a:pPr algn="just">
              <a:buFont typeface="Wingdings" panose="05000000000000000000" pitchFamily="2" charset="2"/>
              <a:buChar char="Ø"/>
            </a:pPr>
            <a:r>
              <a:rPr lang="pt-BR" dirty="0"/>
              <a:t> Porém, é necessário que se garanta que as probabilidades de intervalos de valores que sejam incluídos na amostra sejam iguais às porcentagens da população. </a:t>
            </a:r>
          </a:p>
          <a:p>
            <a:pPr>
              <a:buFont typeface="Wingdings" panose="05000000000000000000" pitchFamily="2" charset="2"/>
              <a:buChar char="Ø"/>
            </a:pPr>
            <a:endParaRPr lang="pt-BR" dirty="0"/>
          </a:p>
          <a:p>
            <a:pPr algn="just">
              <a:buFont typeface="Wingdings" panose="05000000000000000000" pitchFamily="2" charset="2"/>
              <a:buChar char="Ø"/>
            </a:pPr>
            <a:r>
              <a:rPr lang="pt-BR" dirty="0"/>
              <a:t>Por exemplo, em uma pesquisa sobre massa corporal, se em uma população 40% dos elementos possuem massa corporal entre 50 e 70Kg, na amostra a porcentagem deve se manter: aproximadamente 40% dos elementos amostrados também devem ter massa corporal entre 50 e 70Kg.</a:t>
            </a:r>
          </a:p>
        </p:txBody>
      </p:sp>
    </p:spTree>
    <p:extLst>
      <p:ext uri="{BB962C8B-B14F-4D97-AF65-F5344CB8AC3E}">
        <p14:creationId xmlns:p14="http://schemas.microsoft.com/office/powerpoint/2010/main" val="2451148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5"/>
            <a:ext cx="10515600" cy="598702"/>
          </a:xfrm>
        </p:spPr>
        <p:txBody>
          <a:bodyPr>
            <a:normAutofit fontScale="90000"/>
          </a:bodyPr>
          <a:lstStyle/>
          <a:p>
            <a:pPr algn="ctr"/>
            <a:r>
              <a:rPr lang="pt-BR" b="1" dirty="0"/>
              <a:t>Amostragem Sistemática</a:t>
            </a:r>
          </a:p>
        </p:txBody>
      </p:sp>
      <p:sp>
        <p:nvSpPr>
          <p:cNvPr id="3" name="Espaço Reservado para Conteúdo 2"/>
          <p:cNvSpPr>
            <a:spLocks noGrp="1"/>
          </p:cNvSpPr>
          <p:nvPr>
            <p:ph idx="1"/>
          </p:nvPr>
        </p:nvSpPr>
        <p:spPr>
          <a:xfrm>
            <a:off x="288324" y="790832"/>
            <a:ext cx="11598876" cy="5840627"/>
          </a:xfrm>
        </p:spPr>
        <p:txBody>
          <a:bodyPr/>
          <a:lstStyle/>
          <a:p>
            <a:endParaRPr lang="pt-BR" dirty="0"/>
          </a:p>
          <a:p>
            <a:pPr algn="just"/>
            <a:r>
              <a:rPr lang="pt-BR" dirty="0"/>
              <a:t>Utilizada quando os elementos estão dispostos de maneira organizada (ex.: fila, lista) e aleatória. </a:t>
            </a:r>
          </a:p>
          <a:p>
            <a:pPr algn="just"/>
            <a:endParaRPr lang="pt-BR" dirty="0"/>
          </a:p>
          <a:p>
            <a:pPr algn="just"/>
            <a:r>
              <a:rPr lang="pt-BR" dirty="0"/>
              <a:t>Escolhe-se um ponto de partida (por sorteio) e seleciona-se cada k-</a:t>
            </a:r>
            <a:r>
              <a:rPr lang="pt-BR" dirty="0" err="1"/>
              <a:t>ésimo</a:t>
            </a:r>
            <a:r>
              <a:rPr lang="pt-BR" dirty="0"/>
              <a:t> elemento da população (ex.: o 20º elemento; 40º elemento, etc.) </a:t>
            </a:r>
          </a:p>
          <a:p>
            <a:pPr algn="just"/>
            <a:endParaRPr lang="pt-BR" dirty="0"/>
          </a:p>
          <a:p>
            <a:pPr algn="just">
              <a:buFont typeface="Wingdings" panose="05000000000000000000" pitchFamily="2" charset="2"/>
              <a:buChar char="Ø"/>
            </a:pPr>
            <a:r>
              <a:rPr lang="pt-BR" dirty="0"/>
              <a:t>Exemplo: Em uma fábrica de parafusos, a cada 1000 peças produzidas, uma é retirada para teste. </a:t>
            </a:r>
          </a:p>
        </p:txBody>
      </p:sp>
    </p:spTree>
    <p:extLst>
      <p:ext uri="{BB962C8B-B14F-4D97-AF65-F5344CB8AC3E}">
        <p14:creationId xmlns:p14="http://schemas.microsoft.com/office/powerpoint/2010/main" val="3250454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93277"/>
            <a:ext cx="10515600" cy="746983"/>
          </a:xfrm>
        </p:spPr>
        <p:txBody>
          <a:bodyPr/>
          <a:lstStyle/>
          <a:p>
            <a:pPr algn="ctr"/>
            <a:r>
              <a:rPr lang="pt-BR" b="1" dirty="0"/>
              <a:t>Amostragem Estratificada</a:t>
            </a:r>
          </a:p>
        </p:txBody>
      </p:sp>
      <p:sp>
        <p:nvSpPr>
          <p:cNvPr id="3" name="Espaço Reservado para Conteúdo 2"/>
          <p:cNvSpPr>
            <a:spLocks noGrp="1"/>
          </p:cNvSpPr>
          <p:nvPr>
            <p:ph idx="1"/>
          </p:nvPr>
        </p:nvSpPr>
        <p:spPr>
          <a:xfrm>
            <a:off x="280086" y="840260"/>
            <a:ext cx="11598876" cy="5782962"/>
          </a:xfrm>
        </p:spPr>
        <p:txBody>
          <a:bodyPr/>
          <a:lstStyle/>
          <a:p>
            <a:pPr algn="just"/>
            <a:r>
              <a:rPr lang="pt-BR" dirty="0"/>
              <a:t>Indicada quando a população está dividida em grupos distintos, denominados estratos. </a:t>
            </a:r>
          </a:p>
          <a:p>
            <a:pPr algn="just">
              <a:buFont typeface="Wingdings" panose="05000000000000000000" pitchFamily="2" charset="2"/>
              <a:buChar char="Ø"/>
            </a:pPr>
            <a:r>
              <a:rPr lang="pt-BR" dirty="0"/>
              <a:t>Dentro de cada estrato é realizada uma amostragem aleatória simples. </a:t>
            </a:r>
          </a:p>
          <a:p>
            <a:pPr algn="just">
              <a:buFont typeface="Wingdings" panose="05000000000000000000" pitchFamily="2" charset="2"/>
              <a:buChar char="Ø"/>
            </a:pPr>
            <a:r>
              <a:rPr lang="pt-BR" dirty="0"/>
              <a:t>O tamanho da amostra pode ou não ser proporcional ao tamanho do estrato (quando é proporcional diz-se que trata-se de uma </a:t>
            </a:r>
            <a:r>
              <a:rPr lang="pt-BR" b="1" dirty="0"/>
              <a:t>Amostragem Estratificada Proporcional</a:t>
            </a:r>
            <a:r>
              <a:rPr lang="pt-BR" dirty="0"/>
              <a:t>). </a:t>
            </a:r>
          </a:p>
          <a:p>
            <a:pPr marL="0" indent="0" algn="just">
              <a:buNone/>
            </a:pPr>
            <a:endParaRPr lang="pt-BR" b="1" dirty="0"/>
          </a:p>
          <a:p>
            <a:pPr marL="0" indent="0" algn="just">
              <a:buNone/>
            </a:pPr>
            <a:r>
              <a:rPr lang="pt-BR" b="1" dirty="0"/>
              <a:t>Exemplo:</a:t>
            </a:r>
            <a:r>
              <a:rPr lang="pt-BR" dirty="0"/>
              <a:t> Uma comunidade universitária com 8000 indivíduos está estratificada da seguinte forma:</a:t>
            </a:r>
          </a:p>
          <a:p>
            <a:pPr marL="0" indent="0">
              <a:buNone/>
            </a:pP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4208890108"/>
              </p:ext>
            </p:extLst>
          </p:nvPr>
        </p:nvGraphicFramePr>
        <p:xfrm>
          <a:off x="1908431" y="4978628"/>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pt-BR" dirty="0"/>
                        <a:t>Estrato</a:t>
                      </a:r>
                    </a:p>
                  </a:txBody>
                  <a:tcPr/>
                </a:tc>
                <a:tc>
                  <a:txBody>
                    <a:bodyPr/>
                    <a:lstStyle/>
                    <a:p>
                      <a:pPr algn="ctr"/>
                      <a:r>
                        <a:rPr lang="pt-BR" dirty="0"/>
                        <a:t>População</a:t>
                      </a:r>
                    </a:p>
                  </a:txBody>
                  <a:tcPr/>
                </a:tc>
                <a:tc>
                  <a:txBody>
                    <a:bodyPr/>
                    <a:lstStyle/>
                    <a:p>
                      <a:pPr algn="ctr"/>
                      <a:r>
                        <a:rPr lang="pt-BR" dirty="0"/>
                        <a:t>Amostra</a:t>
                      </a:r>
                    </a:p>
                  </a:txBody>
                  <a:tcPr/>
                </a:tc>
                <a:extLst>
                  <a:ext uri="{0D108BD9-81ED-4DB2-BD59-A6C34878D82A}">
                    <a16:rowId xmlns:a16="http://schemas.microsoft.com/office/drawing/2014/main" val="10000"/>
                  </a:ext>
                </a:extLst>
              </a:tr>
              <a:tr h="370840">
                <a:tc>
                  <a:txBody>
                    <a:bodyPr/>
                    <a:lstStyle/>
                    <a:p>
                      <a:r>
                        <a:rPr lang="pt-BR" dirty="0"/>
                        <a:t>Professores</a:t>
                      </a:r>
                    </a:p>
                  </a:txBody>
                  <a:tcPr/>
                </a:tc>
                <a:tc>
                  <a:txBody>
                    <a:bodyPr/>
                    <a:lstStyle/>
                    <a:p>
                      <a:pPr algn="ctr"/>
                      <a:r>
                        <a:rPr lang="pt-BR" dirty="0"/>
                        <a:t>800</a:t>
                      </a:r>
                    </a:p>
                  </a:txBody>
                  <a:tcPr/>
                </a:tc>
                <a:tc>
                  <a:txBody>
                    <a:bodyPr/>
                    <a:lstStyle/>
                    <a:p>
                      <a:pPr algn="ctr"/>
                      <a:r>
                        <a:rPr lang="pt-BR" dirty="0"/>
                        <a:t>80</a:t>
                      </a:r>
                    </a:p>
                  </a:txBody>
                  <a:tcPr/>
                </a:tc>
                <a:extLst>
                  <a:ext uri="{0D108BD9-81ED-4DB2-BD59-A6C34878D82A}">
                    <a16:rowId xmlns:a16="http://schemas.microsoft.com/office/drawing/2014/main" val="10001"/>
                  </a:ext>
                </a:extLst>
              </a:tr>
              <a:tr h="370840">
                <a:tc>
                  <a:txBody>
                    <a:bodyPr/>
                    <a:lstStyle/>
                    <a:p>
                      <a:r>
                        <a:rPr lang="pt-BR" dirty="0"/>
                        <a:t>Funcionários</a:t>
                      </a:r>
                    </a:p>
                  </a:txBody>
                  <a:tcPr/>
                </a:tc>
                <a:tc>
                  <a:txBody>
                    <a:bodyPr/>
                    <a:lstStyle/>
                    <a:p>
                      <a:pPr algn="ctr"/>
                      <a:r>
                        <a:rPr lang="pt-BR" dirty="0"/>
                        <a:t>1200</a:t>
                      </a:r>
                    </a:p>
                  </a:txBody>
                  <a:tcPr/>
                </a:tc>
                <a:tc>
                  <a:txBody>
                    <a:bodyPr/>
                    <a:lstStyle/>
                    <a:p>
                      <a:pPr algn="ctr"/>
                      <a:r>
                        <a:rPr lang="pt-BR" dirty="0"/>
                        <a:t>120</a:t>
                      </a:r>
                    </a:p>
                  </a:txBody>
                  <a:tcPr/>
                </a:tc>
                <a:extLst>
                  <a:ext uri="{0D108BD9-81ED-4DB2-BD59-A6C34878D82A}">
                    <a16:rowId xmlns:a16="http://schemas.microsoft.com/office/drawing/2014/main" val="10002"/>
                  </a:ext>
                </a:extLst>
              </a:tr>
              <a:tr h="370840">
                <a:tc>
                  <a:txBody>
                    <a:bodyPr/>
                    <a:lstStyle/>
                    <a:p>
                      <a:r>
                        <a:rPr lang="pt-BR" dirty="0"/>
                        <a:t>Estudantes</a:t>
                      </a:r>
                    </a:p>
                  </a:txBody>
                  <a:tcPr/>
                </a:tc>
                <a:tc>
                  <a:txBody>
                    <a:bodyPr/>
                    <a:lstStyle/>
                    <a:p>
                      <a:pPr algn="ctr"/>
                      <a:r>
                        <a:rPr lang="pt-BR" dirty="0"/>
                        <a:t>6000</a:t>
                      </a:r>
                    </a:p>
                  </a:txBody>
                  <a:tcPr/>
                </a:tc>
                <a:tc>
                  <a:txBody>
                    <a:bodyPr/>
                    <a:lstStyle/>
                    <a:p>
                      <a:pPr algn="ctr"/>
                      <a:r>
                        <a:rPr lang="pt-BR" dirty="0"/>
                        <a:t>600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05204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26229"/>
            <a:ext cx="10515600" cy="714032"/>
          </a:xfrm>
        </p:spPr>
        <p:txBody>
          <a:bodyPr/>
          <a:lstStyle/>
          <a:p>
            <a:pPr algn="ctr"/>
            <a:r>
              <a:rPr lang="pt-BR" b="1" dirty="0"/>
              <a:t>Amostragem por Conglomerados</a:t>
            </a:r>
          </a:p>
        </p:txBody>
      </p:sp>
      <p:sp>
        <p:nvSpPr>
          <p:cNvPr id="3" name="Espaço Reservado para Conteúdo 2"/>
          <p:cNvSpPr>
            <a:spLocks noGrp="1"/>
          </p:cNvSpPr>
          <p:nvPr>
            <p:ph idx="1"/>
          </p:nvPr>
        </p:nvSpPr>
        <p:spPr>
          <a:xfrm>
            <a:off x="263611" y="988540"/>
            <a:ext cx="11582400" cy="5708821"/>
          </a:xfrm>
        </p:spPr>
        <p:txBody>
          <a:bodyPr/>
          <a:lstStyle/>
          <a:p>
            <a:pPr algn="just"/>
            <a:r>
              <a:rPr lang="pt-BR" dirty="0"/>
              <a:t>A área da população é dividida em seções (ou conglomerados, ex.: bairros, quarteirões). </a:t>
            </a:r>
          </a:p>
          <a:p>
            <a:pPr algn="just"/>
            <a:endParaRPr lang="pt-BR" dirty="0"/>
          </a:p>
          <a:p>
            <a:pPr algn="just">
              <a:buFont typeface="Wingdings" panose="05000000000000000000" pitchFamily="2" charset="2"/>
              <a:buChar char="Ø"/>
            </a:pPr>
            <a:r>
              <a:rPr lang="pt-BR" dirty="0"/>
              <a:t>Os conglomerados são selecionados aleatoriamente; </a:t>
            </a:r>
          </a:p>
          <a:p>
            <a:pPr algn="just">
              <a:buFont typeface="Wingdings" panose="05000000000000000000" pitchFamily="2" charset="2"/>
              <a:buChar char="Ø"/>
            </a:pPr>
            <a:r>
              <a:rPr lang="pt-BR" dirty="0"/>
              <a:t>Dentro de um conglomerado, todos os elementos são amostrados;</a:t>
            </a:r>
          </a:p>
          <a:p>
            <a:pPr algn="just">
              <a:buFont typeface="Wingdings" panose="05000000000000000000" pitchFamily="2" charset="2"/>
              <a:buChar char="Ø"/>
            </a:pPr>
            <a:r>
              <a:rPr lang="pt-BR" dirty="0"/>
              <a:t>Eventualmente pode-se ter Amostragem por conglomerados em que coleta-se uma amostra e utiliza-se pesos para expandir os resultados para a população;</a:t>
            </a:r>
          </a:p>
          <a:p>
            <a:pPr marL="0" indent="0" algn="just">
              <a:buNone/>
            </a:pPr>
            <a:endParaRPr lang="pt-BR" dirty="0"/>
          </a:p>
          <a:p>
            <a:pPr marL="0" indent="0" algn="just">
              <a:buNone/>
            </a:pPr>
            <a:r>
              <a:rPr lang="pt-BR" dirty="0"/>
              <a:t>Exemplo: POF do IBGE - conglomerados (municípios + setores censitários + domicílios = AAS) com estratificação (a partir do censo demográfico).</a:t>
            </a:r>
          </a:p>
        </p:txBody>
      </p:sp>
    </p:spTree>
    <p:extLst>
      <p:ext uri="{BB962C8B-B14F-4D97-AF65-F5344CB8AC3E}">
        <p14:creationId xmlns:p14="http://schemas.microsoft.com/office/powerpoint/2010/main" val="3708576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5"/>
            <a:ext cx="10515600" cy="639891"/>
          </a:xfrm>
        </p:spPr>
        <p:txBody>
          <a:bodyPr>
            <a:normAutofit fontScale="90000"/>
          </a:bodyPr>
          <a:lstStyle/>
          <a:p>
            <a:pPr algn="ctr"/>
            <a:r>
              <a:rPr lang="pt-BR" b="1" dirty="0"/>
              <a:t>Amostragem Não Probabilística</a:t>
            </a:r>
          </a:p>
        </p:txBody>
      </p:sp>
      <p:sp>
        <p:nvSpPr>
          <p:cNvPr id="3" name="Espaço Reservado para Conteúdo 2"/>
          <p:cNvSpPr>
            <a:spLocks noGrp="1"/>
          </p:cNvSpPr>
          <p:nvPr>
            <p:ph idx="1"/>
          </p:nvPr>
        </p:nvSpPr>
        <p:spPr>
          <a:xfrm>
            <a:off x="263611" y="823784"/>
            <a:ext cx="11598875" cy="5881816"/>
          </a:xfrm>
        </p:spPr>
        <p:txBody>
          <a:bodyPr/>
          <a:lstStyle/>
          <a:p>
            <a:pPr algn="just"/>
            <a:r>
              <a:rPr lang="pt-BR" dirty="0"/>
              <a:t>Na amostragem não probabilística, os elementos da população não tem a mesma probabilidade de serem selecionados, portanto, não há garantias da representatividade da população.</a:t>
            </a:r>
          </a:p>
          <a:p>
            <a:pPr algn="just"/>
            <a:endParaRPr lang="pt-BR" dirty="0"/>
          </a:p>
          <a:p>
            <a:pPr marL="0" indent="0" algn="ctr">
              <a:buNone/>
            </a:pPr>
            <a:r>
              <a:rPr lang="pt-BR" b="1" dirty="0"/>
              <a:t>Amostragem por conveniência</a:t>
            </a:r>
          </a:p>
          <a:p>
            <a:pPr marL="0" indent="0" algn="just">
              <a:buNone/>
            </a:pPr>
            <a:r>
              <a:rPr lang="pt-BR" dirty="0"/>
              <a:t>Os elementos são selecionados por serem imediatamente disponíveis. Exemplo: Uma repórter entrevistando pessoas na rua.</a:t>
            </a:r>
          </a:p>
          <a:p>
            <a:pPr marL="0" indent="0" algn="just">
              <a:buNone/>
            </a:pPr>
            <a:endParaRPr lang="pt-BR" dirty="0"/>
          </a:p>
          <a:p>
            <a:pPr marL="0" indent="0" algn="ctr">
              <a:buNone/>
            </a:pPr>
            <a:r>
              <a:rPr lang="pt-BR" b="1" dirty="0"/>
              <a:t>Amostragem por julgamento</a:t>
            </a:r>
          </a:p>
          <a:p>
            <a:pPr marL="0" indent="0" algn="just">
              <a:buNone/>
            </a:pPr>
            <a:r>
              <a:rPr lang="pt-BR" dirty="0"/>
              <a:t>Uma pessoa experiente no assunto escolhe intencionalmente os elementos a serem amostrados. Exemplo: Um novo produto a ser “testado” por pessoas.</a:t>
            </a:r>
          </a:p>
        </p:txBody>
      </p:sp>
    </p:spTree>
    <p:extLst>
      <p:ext uri="{BB962C8B-B14F-4D97-AF65-F5344CB8AC3E}">
        <p14:creationId xmlns:p14="http://schemas.microsoft.com/office/powerpoint/2010/main" val="3204342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7990"/>
            <a:ext cx="10515600" cy="672843"/>
          </a:xfrm>
        </p:spPr>
        <p:txBody>
          <a:bodyPr>
            <a:normAutofit fontScale="90000"/>
          </a:bodyPr>
          <a:lstStyle/>
          <a:p>
            <a:pPr algn="ctr"/>
            <a:r>
              <a:rPr lang="pt-BR" b="1" dirty="0"/>
              <a:t>Amostragem Não Probabilística</a:t>
            </a:r>
            <a:endParaRPr lang="pt-BR" dirty="0"/>
          </a:p>
        </p:txBody>
      </p:sp>
      <p:sp>
        <p:nvSpPr>
          <p:cNvPr id="3" name="Espaço Reservado para Conteúdo 2"/>
          <p:cNvSpPr>
            <a:spLocks noGrp="1"/>
          </p:cNvSpPr>
          <p:nvPr>
            <p:ph idx="1"/>
          </p:nvPr>
        </p:nvSpPr>
        <p:spPr>
          <a:xfrm>
            <a:off x="238897" y="914400"/>
            <a:ext cx="11648303" cy="5741773"/>
          </a:xfrm>
        </p:spPr>
        <p:txBody>
          <a:bodyPr/>
          <a:lstStyle/>
          <a:p>
            <a:pPr marL="0" indent="0" algn="ctr">
              <a:buNone/>
            </a:pPr>
            <a:r>
              <a:rPr lang="pt-BR" b="1" dirty="0"/>
              <a:t>Amostragem por quotas</a:t>
            </a:r>
          </a:p>
          <a:p>
            <a:pPr marL="0" indent="0" algn="ctr">
              <a:buNone/>
            </a:pPr>
            <a:endParaRPr lang="pt-BR" b="1" dirty="0"/>
          </a:p>
          <a:p>
            <a:pPr algn="just"/>
            <a:r>
              <a:rPr lang="pt-BR" dirty="0"/>
              <a:t>A amostragem por quotas consiste em um refinamento da amostragem por conveniência. Nela, os elementos selecionados devem obedecer as proporções de características da população.</a:t>
            </a:r>
          </a:p>
          <a:p>
            <a:pPr algn="just"/>
            <a:endParaRPr lang="pt-BR" b="1" dirty="0"/>
          </a:p>
          <a:p>
            <a:pPr marL="0" indent="0" algn="just">
              <a:buNone/>
            </a:pPr>
            <a:r>
              <a:rPr lang="pt-BR" b="1" dirty="0"/>
              <a:t>Exemplo</a:t>
            </a:r>
            <a:r>
              <a:rPr lang="pt-BR" dirty="0"/>
              <a:t>: se em uma população, existem 20% de indivíduos da classe econômica A, 50% da classe B e 30% da classe C, a amostra por conveniência deve respeitar essas proporções (amostragem por quotas), selecionando 20% de indivíduos da classe econômica A, 50% da classe B e 30% da classe C.</a:t>
            </a:r>
            <a:endParaRPr lang="pt-BR" b="1" dirty="0"/>
          </a:p>
        </p:txBody>
      </p:sp>
    </p:spTree>
    <p:extLst>
      <p:ext uri="{BB962C8B-B14F-4D97-AF65-F5344CB8AC3E}">
        <p14:creationId xmlns:p14="http://schemas.microsoft.com/office/powerpoint/2010/main" val="2498234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9753"/>
            <a:ext cx="10515600" cy="598702"/>
          </a:xfrm>
        </p:spPr>
        <p:txBody>
          <a:bodyPr>
            <a:normAutofit fontScale="90000"/>
          </a:bodyPr>
          <a:lstStyle/>
          <a:p>
            <a:pPr algn="ctr"/>
            <a:r>
              <a:rPr lang="pt-BR" b="1" dirty="0"/>
              <a:t>Dados de Pesquisas e Variáveis</a:t>
            </a:r>
          </a:p>
        </p:txBody>
      </p:sp>
      <p:sp>
        <p:nvSpPr>
          <p:cNvPr id="3" name="Espaço Reservado para Conteúdo 2"/>
          <p:cNvSpPr>
            <a:spLocks noGrp="1"/>
          </p:cNvSpPr>
          <p:nvPr>
            <p:ph idx="1"/>
          </p:nvPr>
        </p:nvSpPr>
        <p:spPr>
          <a:xfrm>
            <a:off x="247135" y="708455"/>
            <a:ext cx="11656541" cy="5947718"/>
          </a:xfrm>
        </p:spPr>
        <p:txBody>
          <a:bodyPr/>
          <a:lstStyle/>
          <a:p>
            <a:pPr marL="0" indent="0" algn="ctr">
              <a:buNone/>
            </a:pPr>
            <a:r>
              <a:rPr lang="pt-BR" b="1" dirty="0"/>
              <a:t>Dados</a:t>
            </a:r>
          </a:p>
          <a:p>
            <a:pPr algn="just"/>
            <a:r>
              <a:rPr lang="pt-BR" dirty="0"/>
              <a:t>São dados obtidos diretamente em pesquisas</a:t>
            </a:r>
          </a:p>
          <a:p>
            <a:pPr algn="just">
              <a:buFont typeface="Wingdings" panose="05000000000000000000" pitchFamily="2" charset="2"/>
              <a:buChar char="Ø"/>
            </a:pPr>
            <a:r>
              <a:rPr lang="pt-BR" dirty="0"/>
              <a:t>Ainda sem qualquer tratamento, processo de síntese ou análise</a:t>
            </a:r>
          </a:p>
          <a:p>
            <a:pPr algn="just"/>
            <a:endParaRPr lang="pt-BR" dirty="0"/>
          </a:p>
          <a:p>
            <a:pPr algn="just"/>
            <a:r>
              <a:rPr lang="pt-BR" dirty="0"/>
              <a:t>Podem estar incluídos em tabelas</a:t>
            </a:r>
          </a:p>
          <a:p>
            <a:pPr algn="just">
              <a:buFont typeface="Wingdings" panose="05000000000000000000" pitchFamily="2" charset="2"/>
              <a:buChar char="Ø"/>
            </a:pPr>
            <a:r>
              <a:rPr lang="pt-BR" dirty="0"/>
              <a:t>Porém, não tratados em publicações</a:t>
            </a:r>
          </a:p>
          <a:p>
            <a:pPr marL="0" indent="0" algn="just">
              <a:buNone/>
            </a:pPr>
            <a:endParaRPr lang="pt-BR" dirty="0"/>
          </a:p>
          <a:p>
            <a:pPr marL="0" indent="0" algn="ctr">
              <a:buNone/>
            </a:pPr>
            <a:r>
              <a:rPr lang="pt-BR" b="1" dirty="0"/>
              <a:t>Variáveis</a:t>
            </a:r>
          </a:p>
          <a:p>
            <a:pPr algn="just"/>
            <a:r>
              <a:rPr lang="pt-BR" dirty="0"/>
              <a:t>Característica que pode variar em termos de valor entre elementos em uma amostra ou população</a:t>
            </a:r>
          </a:p>
          <a:p>
            <a:pPr algn="just">
              <a:buFont typeface="Wingdings" panose="05000000000000000000" pitchFamily="2" charset="2"/>
              <a:buChar char="Ø"/>
            </a:pPr>
            <a:r>
              <a:rPr lang="pt-BR" dirty="0"/>
              <a:t>Elementos diferentes podem ter valores diferentes de uma variável (por exemplo: Renda do indivíduo)</a:t>
            </a:r>
          </a:p>
          <a:p>
            <a:pPr marL="0" indent="0" algn="ctr">
              <a:buNone/>
            </a:pPr>
            <a:endParaRPr lang="pt-BR" b="1" dirty="0"/>
          </a:p>
        </p:txBody>
      </p:sp>
    </p:spTree>
    <p:extLst>
      <p:ext uri="{BB962C8B-B14F-4D97-AF65-F5344CB8AC3E}">
        <p14:creationId xmlns:p14="http://schemas.microsoft.com/office/powerpoint/2010/main" val="706392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5127" y="0"/>
            <a:ext cx="10515600" cy="729384"/>
          </a:xfrm>
        </p:spPr>
        <p:txBody>
          <a:bodyPr/>
          <a:lstStyle/>
          <a:p>
            <a:pPr algn="ctr"/>
            <a:r>
              <a:rPr lang="pt-BR" b="1" dirty="0"/>
              <a:t>BIBLIOGRAFIA</a:t>
            </a:r>
          </a:p>
        </p:txBody>
      </p:sp>
      <p:sp>
        <p:nvSpPr>
          <p:cNvPr id="3" name="Espaço Reservado para Conteúdo 2"/>
          <p:cNvSpPr>
            <a:spLocks noGrp="1"/>
          </p:cNvSpPr>
          <p:nvPr>
            <p:ph idx="1"/>
          </p:nvPr>
        </p:nvSpPr>
        <p:spPr>
          <a:xfrm>
            <a:off x="138545" y="872836"/>
            <a:ext cx="11928764" cy="5832764"/>
          </a:xfrm>
        </p:spPr>
        <p:txBody>
          <a:bodyPr>
            <a:normAutofit lnSpcReduction="10000"/>
          </a:bodyPr>
          <a:lstStyle/>
          <a:p>
            <a:pPr marL="0" indent="0" algn="just">
              <a:buNone/>
            </a:pPr>
            <a:r>
              <a:rPr lang="pt-BR" dirty="0"/>
              <a:t>COSTA, H. V. V. da. </a:t>
            </a:r>
            <a:r>
              <a:rPr lang="pt-BR" b="1" dirty="0"/>
              <a:t>Introdução ao R. Recife</a:t>
            </a:r>
            <a:r>
              <a:rPr lang="pt-BR" dirty="0"/>
              <a:t>: UFPE. 2017.</a:t>
            </a:r>
          </a:p>
          <a:p>
            <a:pPr marL="0" indent="0" algn="just">
              <a:buNone/>
            </a:pPr>
            <a:r>
              <a:rPr lang="pt-BR" dirty="0"/>
              <a:t>GUJARATI, D. N.; PORTER, D. C. </a:t>
            </a:r>
            <a:r>
              <a:rPr lang="pt-BR" b="1" dirty="0"/>
              <a:t>Econometria Básica</a:t>
            </a:r>
            <a:r>
              <a:rPr lang="pt-BR" dirty="0"/>
              <a:t>. 5 ed. Porto Alegre: AMGH. 2011.</a:t>
            </a:r>
          </a:p>
          <a:p>
            <a:pPr marL="0" indent="0" algn="just">
              <a:buNone/>
            </a:pPr>
            <a:r>
              <a:rPr lang="pt-BR" dirty="0"/>
              <a:t>KAZMIER. L. J. </a:t>
            </a:r>
            <a:r>
              <a:rPr lang="pt-BR" b="1" dirty="0"/>
              <a:t>Estatística aplicada à economia e administração</a:t>
            </a:r>
            <a:r>
              <a:rPr lang="pt-BR" dirty="0"/>
              <a:t>. São Paulo: Pearson Makron Books. 1982.</a:t>
            </a:r>
          </a:p>
          <a:p>
            <a:pPr marL="0" indent="0" algn="just">
              <a:buNone/>
            </a:pPr>
            <a:r>
              <a:rPr lang="pt-BR" dirty="0"/>
              <a:t>NAVIDI, W. </a:t>
            </a:r>
            <a:r>
              <a:rPr lang="pt-BR" b="1" dirty="0"/>
              <a:t>Probabilidade e estatística para ciências exatas</a:t>
            </a:r>
            <a:r>
              <a:rPr lang="pt-BR" dirty="0"/>
              <a:t>. Porto Alegre: AMGH. 2012.</a:t>
            </a:r>
          </a:p>
          <a:p>
            <a:pPr marL="0" indent="0" algn="just">
              <a:buNone/>
            </a:pPr>
            <a:r>
              <a:rPr lang="pt-BR" dirty="0"/>
              <a:t>NEDER, H. D. </a:t>
            </a:r>
            <a:r>
              <a:rPr lang="pt-BR" b="1" dirty="0"/>
              <a:t>Amostragem em pesquisas socioeconômicas</a:t>
            </a:r>
            <a:r>
              <a:rPr lang="pt-BR" dirty="0"/>
              <a:t>. Campinas: Alínea. 2008.</a:t>
            </a:r>
          </a:p>
          <a:p>
            <a:pPr marL="0" indent="0" algn="just">
              <a:buNone/>
            </a:pPr>
            <a:r>
              <a:rPr lang="pt-BR" dirty="0"/>
              <a:t>SILVA, B. F. da; DINIZ, J.; BORTOLUZZI, M. A. </a:t>
            </a:r>
            <a:r>
              <a:rPr lang="pt-BR" b="1" dirty="0"/>
              <a:t>Minicurso de estatística básica</a:t>
            </a:r>
            <a:r>
              <a:rPr lang="pt-BR" dirty="0"/>
              <a:t>: introdução ao software R. Santa Maria: UFSM. 2009.</a:t>
            </a:r>
          </a:p>
          <a:p>
            <a:pPr marL="0" indent="0" algn="just">
              <a:buNone/>
            </a:pPr>
            <a:r>
              <a:rPr lang="pt-BR" dirty="0"/>
              <a:t>SOUZA, E. F. M. de; PETERNELLI, L. A.; MELLO, M. P. de. </a:t>
            </a:r>
            <a:r>
              <a:rPr lang="pt-BR" b="1" dirty="0"/>
              <a:t>Software livre R</a:t>
            </a:r>
            <a:r>
              <a:rPr lang="pt-BR" dirty="0"/>
              <a:t>: aplicação estatística. João Pessoa: UFPR. 2019.</a:t>
            </a:r>
          </a:p>
          <a:p>
            <a:pPr marL="0" indent="0" algn="just">
              <a:buNone/>
            </a:pPr>
            <a:endParaRPr lang="pt-BR" dirty="0"/>
          </a:p>
          <a:p>
            <a:pPr marL="0" indent="0">
              <a:buNone/>
            </a:pPr>
            <a:endParaRPr lang="pt-BR" dirty="0"/>
          </a:p>
        </p:txBody>
      </p:sp>
    </p:spTree>
    <p:extLst>
      <p:ext uri="{BB962C8B-B14F-4D97-AF65-F5344CB8AC3E}">
        <p14:creationId xmlns:p14="http://schemas.microsoft.com/office/powerpoint/2010/main" val="4092781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9752"/>
            <a:ext cx="10515600" cy="648129"/>
          </a:xfrm>
        </p:spPr>
        <p:txBody>
          <a:bodyPr>
            <a:normAutofit fontScale="90000"/>
          </a:bodyPr>
          <a:lstStyle/>
          <a:p>
            <a:pPr algn="ctr"/>
            <a:r>
              <a:rPr lang="pt-BR" b="1" dirty="0"/>
              <a:t>Variáveis</a:t>
            </a:r>
          </a:p>
        </p:txBody>
      </p:sp>
      <p:sp>
        <p:nvSpPr>
          <p:cNvPr id="3" name="Espaço Reservado para Conteúdo 2"/>
          <p:cNvSpPr>
            <a:spLocks noGrp="1"/>
          </p:cNvSpPr>
          <p:nvPr>
            <p:ph idx="1"/>
          </p:nvPr>
        </p:nvSpPr>
        <p:spPr>
          <a:xfrm>
            <a:off x="247135" y="832022"/>
            <a:ext cx="11615351" cy="5848864"/>
          </a:xfrm>
        </p:spPr>
        <p:txBody>
          <a:bodyPr/>
          <a:lstStyle/>
          <a:p>
            <a:pPr marL="0" indent="0">
              <a:buNone/>
            </a:pPr>
            <a:endParaRPr lang="pt-BR" b="1" dirty="0"/>
          </a:p>
          <a:p>
            <a:pPr marL="0" indent="0">
              <a:buNone/>
            </a:pPr>
            <a:r>
              <a:rPr lang="pt-BR" b="1" dirty="0"/>
              <a:t>Quantitativa:</a:t>
            </a:r>
          </a:p>
          <a:p>
            <a:pPr>
              <a:buFont typeface="Wingdings" panose="05000000000000000000" pitchFamily="2" charset="2"/>
              <a:buChar char="Ø"/>
            </a:pPr>
            <a:r>
              <a:rPr lang="pt-BR" dirty="0"/>
              <a:t>Escala de medida tem valores numéricos (12; 18; 1.253; 1.832,21; 1.326,18; etc.);</a:t>
            </a:r>
          </a:p>
          <a:p>
            <a:pPr>
              <a:buFont typeface="Wingdings" panose="05000000000000000000" pitchFamily="2" charset="2"/>
              <a:buChar char="Ø"/>
            </a:pPr>
            <a:r>
              <a:rPr lang="pt-BR" dirty="0"/>
              <a:t>Os valores podem representar magnitudes diferentes para cada variável (R$; kg; metros; etc.).</a:t>
            </a:r>
          </a:p>
          <a:p>
            <a:pPr marL="0" indent="0">
              <a:buNone/>
            </a:pPr>
            <a:endParaRPr lang="pt-BR" dirty="0"/>
          </a:p>
          <a:p>
            <a:pPr marL="0" indent="0">
              <a:buNone/>
            </a:pPr>
            <a:r>
              <a:rPr lang="pt-BR" b="1" dirty="0"/>
              <a:t>Qualitativas:</a:t>
            </a:r>
          </a:p>
          <a:p>
            <a:pPr>
              <a:buFont typeface="Wingdings" panose="05000000000000000000" pitchFamily="2" charset="2"/>
              <a:buChar char="Ø"/>
            </a:pPr>
            <a:r>
              <a:rPr lang="pt-BR" dirty="0"/>
              <a:t>Escala de medida é um conjunto de categorias (M; F; etc.);</a:t>
            </a:r>
          </a:p>
          <a:p>
            <a:pPr>
              <a:buFont typeface="Wingdings" panose="05000000000000000000" pitchFamily="2" charset="2"/>
              <a:buChar char="Ø"/>
            </a:pPr>
            <a:r>
              <a:rPr lang="pt-BR" dirty="0"/>
              <a:t>Categorias distintas diferem em qualidade, não em magnitude numérica.</a:t>
            </a:r>
          </a:p>
        </p:txBody>
      </p:sp>
    </p:spTree>
    <p:extLst>
      <p:ext uri="{BB962C8B-B14F-4D97-AF65-F5344CB8AC3E}">
        <p14:creationId xmlns:p14="http://schemas.microsoft.com/office/powerpoint/2010/main" val="2839695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42704"/>
            <a:ext cx="10515600" cy="615178"/>
          </a:xfrm>
        </p:spPr>
        <p:txBody>
          <a:bodyPr>
            <a:normAutofit fontScale="90000"/>
          </a:bodyPr>
          <a:lstStyle/>
          <a:p>
            <a:pPr algn="ctr"/>
            <a:r>
              <a:rPr lang="pt-BR" b="1" dirty="0"/>
              <a:t>Escala de Medida</a:t>
            </a:r>
          </a:p>
        </p:txBody>
      </p:sp>
      <p:sp>
        <p:nvSpPr>
          <p:cNvPr id="3" name="Espaço Reservado para Conteúdo 2"/>
          <p:cNvSpPr>
            <a:spLocks noGrp="1"/>
          </p:cNvSpPr>
          <p:nvPr>
            <p:ph idx="1"/>
          </p:nvPr>
        </p:nvSpPr>
        <p:spPr>
          <a:xfrm>
            <a:off x="354227" y="963826"/>
            <a:ext cx="11343503" cy="5535827"/>
          </a:xfrm>
        </p:spPr>
        <p:txBody>
          <a:bodyPr/>
          <a:lstStyle/>
          <a:p>
            <a:pPr marL="0" indent="0">
              <a:buNone/>
            </a:pPr>
            <a:r>
              <a:rPr lang="pt-BR" dirty="0"/>
              <a:t>• Valores que a variável expressa</a:t>
            </a:r>
          </a:p>
          <a:p>
            <a:pPr marL="0" indent="0">
              <a:buNone/>
            </a:pPr>
            <a:r>
              <a:rPr lang="pt-BR" dirty="0"/>
              <a:t>Exemplo:</a:t>
            </a:r>
          </a:p>
          <a:p>
            <a:pPr>
              <a:buFont typeface="Wingdings" panose="05000000000000000000" pitchFamily="2" charset="2"/>
              <a:buChar char="Ø"/>
            </a:pPr>
            <a:r>
              <a:rPr lang="pt-BR" dirty="0"/>
              <a:t>Gênero: masculino, feminino, outro;</a:t>
            </a:r>
          </a:p>
          <a:p>
            <a:pPr>
              <a:buFont typeface="Wingdings" panose="05000000000000000000" pitchFamily="2" charset="2"/>
              <a:buChar char="Ø"/>
            </a:pPr>
            <a:r>
              <a:rPr lang="pt-BR" dirty="0"/>
              <a:t>Número de moradores do domicílio: 0, 1, 2, ...</a:t>
            </a:r>
          </a:p>
          <a:p>
            <a:pPr>
              <a:buFont typeface="Wingdings" panose="05000000000000000000" pitchFamily="2" charset="2"/>
              <a:buChar char="Ø"/>
            </a:pPr>
            <a:r>
              <a:rPr lang="pt-BR" dirty="0"/>
              <a:t>Renda: R$1.200,00; 1.800,00; etc.</a:t>
            </a:r>
          </a:p>
          <a:p>
            <a:pPr>
              <a:buFont typeface="Wingdings" panose="05000000000000000000" pitchFamily="2" charset="2"/>
              <a:buChar char="Ø"/>
            </a:pPr>
            <a:r>
              <a:rPr lang="pt-BR" dirty="0"/>
              <a:t>Altura: 180cm; 1,76m; etc.</a:t>
            </a:r>
          </a:p>
          <a:p>
            <a:pPr marL="0" indent="0">
              <a:buNone/>
            </a:pPr>
            <a:endParaRPr lang="pt-BR" dirty="0"/>
          </a:p>
          <a:p>
            <a:pPr marL="0" indent="0">
              <a:buNone/>
            </a:pPr>
            <a:r>
              <a:rPr lang="pt-BR" dirty="0"/>
              <a:t>• Os métodos estatísticos consideram a escala das variáveis.</a:t>
            </a:r>
          </a:p>
        </p:txBody>
      </p:sp>
    </p:spTree>
    <p:extLst>
      <p:ext uri="{BB962C8B-B14F-4D97-AF65-F5344CB8AC3E}">
        <p14:creationId xmlns:p14="http://schemas.microsoft.com/office/powerpoint/2010/main" val="55273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7991"/>
            <a:ext cx="10515600" cy="598702"/>
          </a:xfrm>
        </p:spPr>
        <p:txBody>
          <a:bodyPr>
            <a:normAutofit fontScale="90000"/>
          </a:bodyPr>
          <a:lstStyle/>
          <a:p>
            <a:pPr algn="ctr"/>
            <a:r>
              <a:rPr lang="pt-BR" b="1" dirty="0"/>
              <a:t>Variáveis Quantitativas</a:t>
            </a:r>
          </a:p>
        </p:txBody>
      </p:sp>
      <p:sp>
        <p:nvSpPr>
          <p:cNvPr id="3" name="Espaço Reservado para Conteúdo 2"/>
          <p:cNvSpPr>
            <a:spLocks noGrp="1"/>
          </p:cNvSpPr>
          <p:nvPr>
            <p:ph idx="1"/>
          </p:nvPr>
        </p:nvSpPr>
        <p:spPr>
          <a:xfrm>
            <a:off x="337751" y="634314"/>
            <a:ext cx="11598876" cy="6063048"/>
          </a:xfrm>
        </p:spPr>
        <p:txBody>
          <a:bodyPr>
            <a:normAutofit fontScale="92500" lnSpcReduction="10000"/>
          </a:bodyPr>
          <a:lstStyle/>
          <a:p>
            <a:r>
              <a:rPr lang="pt-BR" b="1" dirty="0"/>
              <a:t>Variável discreta</a:t>
            </a:r>
            <a:r>
              <a:rPr lang="pt-BR" dirty="0"/>
              <a:t>:</a:t>
            </a:r>
          </a:p>
          <a:p>
            <a:pPr>
              <a:buFont typeface="Wingdings" panose="05000000000000000000" pitchFamily="2" charset="2"/>
              <a:buChar char="Ø"/>
            </a:pPr>
            <a:r>
              <a:rPr lang="pt-BR" dirty="0"/>
              <a:t> Os valores possíveis formam um conjunto de números como: 0, 1, 2, 3, ... ; (Ex.: número de moradores, número de veículos, etc.)</a:t>
            </a:r>
          </a:p>
          <a:p>
            <a:pPr marL="0" indent="0">
              <a:buNone/>
            </a:pPr>
            <a:r>
              <a:rPr lang="pt-BR" dirty="0"/>
              <a:t>• </a:t>
            </a:r>
            <a:r>
              <a:rPr lang="pt-BR" b="1" dirty="0"/>
              <a:t>Variável contínua</a:t>
            </a:r>
            <a:r>
              <a:rPr lang="pt-BR" dirty="0"/>
              <a:t>:</a:t>
            </a:r>
          </a:p>
          <a:p>
            <a:pPr>
              <a:buFont typeface="Wingdings" panose="05000000000000000000" pitchFamily="2" charset="2"/>
              <a:buChar char="Ø"/>
            </a:pPr>
            <a:r>
              <a:rPr lang="pt-BR" dirty="0"/>
              <a:t> Os valores são um “contínuo” de valores reais possíveis: 0,01 ; 0,02; 0,03; ...; 1,00; 1,01; ..; (Ex.: Renda do indivíduo; temperatura média; etc.)</a:t>
            </a:r>
          </a:p>
          <a:p>
            <a:pPr>
              <a:buFont typeface="Wingdings" panose="05000000000000000000" pitchFamily="2" charset="2"/>
              <a:buChar char="Ø"/>
            </a:pPr>
            <a:endParaRPr lang="pt-BR" dirty="0"/>
          </a:p>
          <a:p>
            <a:pPr marL="0" indent="0" algn="ctr">
              <a:buNone/>
            </a:pPr>
            <a:r>
              <a:rPr lang="pt-BR" sz="4000" b="1" dirty="0">
                <a:latin typeface="+mj-lt"/>
              </a:rPr>
              <a:t>Variáveis Qualitativas</a:t>
            </a:r>
          </a:p>
          <a:p>
            <a:pPr algn="just"/>
            <a:r>
              <a:rPr lang="pt-BR" b="1" dirty="0"/>
              <a:t>Variável nominal ou categórica:</a:t>
            </a:r>
          </a:p>
          <a:p>
            <a:pPr algn="just">
              <a:buFont typeface="Wingdings" panose="05000000000000000000" pitchFamily="2" charset="2"/>
              <a:buChar char="Ø"/>
            </a:pPr>
            <a:r>
              <a:rPr lang="pt-BR" dirty="0"/>
              <a:t>Os valores são apresentados em categorias mutuamente exclusivas (Ex.: Gênero, Região, etc.)</a:t>
            </a:r>
          </a:p>
          <a:p>
            <a:pPr algn="just"/>
            <a:r>
              <a:rPr lang="pt-BR" b="1" dirty="0"/>
              <a:t>Variável ordinal:</a:t>
            </a:r>
          </a:p>
          <a:p>
            <a:r>
              <a:rPr lang="pt-BR" dirty="0"/>
              <a:t>Os valores são apresentados em categorias mutuamente exclusivas que possuem uma ordenação natural (Ex.: Grau de instrução; Classe socioeconômica; etc.)</a:t>
            </a:r>
            <a:endParaRPr lang="pt-BR" b="1" dirty="0"/>
          </a:p>
        </p:txBody>
      </p:sp>
    </p:spTree>
    <p:extLst>
      <p:ext uri="{BB962C8B-B14F-4D97-AF65-F5344CB8AC3E}">
        <p14:creationId xmlns:p14="http://schemas.microsoft.com/office/powerpoint/2010/main" val="1556664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4465"/>
            <a:ext cx="10515600" cy="631653"/>
          </a:xfrm>
        </p:spPr>
        <p:txBody>
          <a:bodyPr>
            <a:normAutofit fontScale="90000"/>
          </a:bodyPr>
          <a:lstStyle/>
          <a:p>
            <a:pPr algn="ctr"/>
            <a:r>
              <a:rPr lang="pt-BR" b="1" dirty="0"/>
              <a:t>Séries Estatísticas</a:t>
            </a:r>
          </a:p>
        </p:txBody>
      </p:sp>
      <p:sp>
        <p:nvSpPr>
          <p:cNvPr id="3" name="Espaço Reservado para Conteúdo 2"/>
          <p:cNvSpPr>
            <a:spLocks noGrp="1"/>
          </p:cNvSpPr>
          <p:nvPr>
            <p:ph idx="1"/>
          </p:nvPr>
        </p:nvSpPr>
        <p:spPr>
          <a:xfrm>
            <a:off x="370703" y="832022"/>
            <a:ext cx="11475308" cy="5857102"/>
          </a:xfrm>
        </p:spPr>
        <p:txBody>
          <a:bodyPr>
            <a:normAutofit/>
          </a:bodyPr>
          <a:lstStyle/>
          <a:p>
            <a:pPr algn="just"/>
            <a:r>
              <a:rPr lang="pt-BR" dirty="0"/>
              <a:t>As séries estatísticas são a apresentação de informações (variáveis estatísticas) na forma de tabelas, cujo objetivo é sintetizar as informações estatísticas observadas e torná-las compreensíveis. </a:t>
            </a:r>
          </a:p>
          <a:p>
            <a:pPr algn="just">
              <a:buFont typeface="Wingdings" panose="05000000000000000000" pitchFamily="2" charset="2"/>
              <a:buChar char="Ø"/>
            </a:pPr>
            <a:r>
              <a:rPr lang="pt-BR" dirty="0"/>
              <a:t>Uma tabela ou um gráfico deve ser composto de: </a:t>
            </a:r>
            <a:r>
              <a:rPr lang="pt-BR" b="1" dirty="0"/>
              <a:t>título; corpo e; rodapé</a:t>
            </a:r>
            <a:r>
              <a:rPr lang="pt-BR" dirty="0"/>
              <a:t>.</a:t>
            </a:r>
          </a:p>
          <a:p>
            <a:pPr algn="just">
              <a:buFont typeface="Wingdings" panose="05000000000000000000" pitchFamily="2" charset="2"/>
              <a:buChar char="Ø"/>
            </a:pPr>
            <a:endParaRPr lang="pt-BR" dirty="0"/>
          </a:p>
          <a:p>
            <a:pPr algn="just">
              <a:buFont typeface="Wingdings" panose="05000000000000000000" pitchFamily="2" charset="2"/>
              <a:buChar char="Ø"/>
            </a:pPr>
            <a:r>
              <a:rPr lang="pt-BR" b="1" dirty="0"/>
              <a:t>O título </a:t>
            </a:r>
            <a:r>
              <a:rPr lang="pt-BR" dirty="0"/>
              <a:t>deve conter informações suficientes para compreender as informações expostas:</a:t>
            </a:r>
          </a:p>
          <a:p>
            <a:pPr algn="just">
              <a:buFont typeface="Wingdings" panose="05000000000000000000" pitchFamily="2" charset="2"/>
              <a:buChar char="ü"/>
            </a:pPr>
            <a:r>
              <a:rPr lang="pt-BR" dirty="0"/>
              <a:t>Fato ou variável de interesse – fenômeno descrito;</a:t>
            </a:r>
          </a:p>
          <a:p>
            <a:pPr algn="just">
              <a:buFont typeface="Wingdings" panose="05000000000000000000" pitchFamily="2" charset="2"/>
              <a:buChar char="ü"/>
            </a:pPr>
            <a:r>
              <a:rPr lang="pt-BR" dirty="0"/>
              <a:t>Espaço Geográfico – local a que se refere o fato;</a:t>
            </a:r>
          </a:p>
          <a:p>
            <a:pPr algn="just">
              <a:buFont typeface="Wingdings" panose="05000000000000000000" pitchFamily="2" charset="2"/>
              <a:buChar char="ü"/>
            </a:pPr>
            <a:r>
              <a:rPr lang="pt-BR" dirty="0"/>
              <a:t>Época – tempo em que o fato foi observado.</a:t>
            </a:r>
          </a:p>
          <a:p>
            <a:pPr algn="just">
              <a:buFont typeface="Wingdings" panose="05000000000000000000" pitchFamily="2" charset="2"/>
              <a:buChar char="Ø"/>
            </a:pPr>
            <a:r>
              <a:rPr lang="pt-BR" b="1" dirty="0"/>
              <a:t>O corpo </a:t>
            </a:r>
            <a:r>
              <a:rPr lang="pt-BR" dirty="0"/>
              <a:t>deve conter o registro dos dados.</a:t>
            </a:r>
          </a:p>
          <a:p>
            <a:pPr algn="just">
              <a:buFont typeface="Wingdings" panose="05000000000000000000" pitchFamily="2" charset="2"/>
              <a:buChar char="Ø"/>
            </a:pPr>
            <a:r>
              <a:rPr lang="pt-BR" b="1" dirty="0"/>
              <a:t>O rodapé </a:t>
            </a:r>
            <a:r>
              <a:rPr lang="pt-BR" dirty="0"/>
              <a:t>deve conter a identificação da fonte de dados.</a:t>
            </a:r>
          </a:p>
        </p:txBody>
      </p:sp>
    </p:spTree>
    <p:extLst>
      <p:ext uri="{BB962C8B-B14F-4D97-AF65-F5344CB8AC3E}">
        <p14:creationId xmlns:p14="http://schemas.microsoft.com/office/powerpoint/2010/main" val="4227031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42703"/>
            <a:ext cx="10515600" cy="738745"/>
          </a:xfrm>
        </p:spPr>
        <p:txBody>
          <a:bodyPr>
            <a:normAutofit/>
          </a:bodyPr>
          <a:lstStyle/>
          <a:p>
            <a:pPr algn="ctr"/>
            <a:r>
              <a:rPr lang="pt-BR" b="1" dirty="0"/>
              <a:t>Série Temporal</a:t>
            </a:r>
          </a:p>
        </p:txBody>
      </p:sp>
      <p:sp>
        <p:nvSpPr>
          <p:cNvPr id="3" name="Espaço Reservado para Conteúdo 2"/>
          <p:cNvSpPr>
            <a:spLocks noGrp="1"/>
          </p:cNvSpPr>
          <p:nvPr>
            <p:ph idx="1"/>
          </p:nvPr>
        </p:nvSpPr>
        <p:spPr>
          <a:xfrm>
            <a:off x="354227" y="782596"/>
            <a:ext cx="11401168" cy="5857102"/>
          </a:xfrm>
        </p:spPr>
        <p:txBody>
          <a:bodyPr/>
          <a:lstStyle/>
          <a:p>
            <a:pPr algn="just"/>
            <a:r>
              <a:rPr lang="pt-BR" dirty="0"/>
              <a:t>Série temporal é uma série estatística em que os dados são apresentados segundo a época de ocorrência. </a:t>
            </a:r>
          </a:p>
          <a:p>
            <a:pPr algn="just">
              <a:buFont typeface="Wingdings" panose="05000000000000000000" pitchFamily="2" charset="2"/>
              <a:buChar char="ü"/>
            </a:pPr>
            <a:r>
              <a:rPr lang="pt-BR" dirty="0"/>
              <a:t>O tempo varia, mas o fato - variável(</a:t>
            </a:r>
            <a:r>
              <a:rPr lang="pt-BR" dirty="0" err="1"/>
              <a:t>is</a:t>
            </a:r>
            <a:r>
              <a:rPr lang="pt-BR" dirty="0"/>
              <a:t>) de interesse - e o local são fixos.</a:t>
            </a:r>
          </a:p>
          <a:p>
            <a:pPr marL="0" indent="0" algn="just">
              <a:buNone/>
            </a:pPr>
            <a:endParaRPr lang="pt-BR" dirty="0"/>
          </a:p>
          <a:p>
            <a:pPr marL="0" indent="0" algn="just">
              <a:buNone/>
            </a:pPr>
            <a:endParaRPr lang="pt-BR" dirty="0"/>
          </a:p>
        </p:txBody>
      </p:sp>
      <p:pic>
        <p:nvPicPr>
          <p:cNvPr id="4" name="Imagem 3"/>
          <p:cNvPicPr>
            <a:picLocks noChangeAspect="1"/>
          </p:cNvPicPr>
          <p:nvPr/>
        </p:nvPicPr>
        <p:blipFill>
          <a:blip r:embed="rId2"/>
          <a:stretch>
            <a:fillRect/>
          </a:stretch>
        </p:blipFill>
        <p:spPr>
          <a:xfrm>
            <a:off x="3417462" y="2166551"/>
            <a:ext cx="5340601" cy="4691449"/>
          </a:xfrm>
          <a:prstGeom prst="rect">
            <a:avLst/>
          </a:prstGeom>
        </p:spPr>
      </p:pic>
    </p:spTree>
    <p:extLst>
      <p:ext uri="{BB962C8B-B14F-4D97-AF65-F5344CB8AC3E}">
        <p14:creationId xmlns:p14="http://schemas.microsoft.com/office/powerpoint/2010/main" val="1719755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80398"/>
            <a:ext cx="10515600" cy="724766"/>
          </a:xfrm>
        </p:spPr>
        <p:txBody>
          <a:bodyPr/>
          <a:lstStyle/>
          <a:p>
            <a:pPr algn="ctr"/>
            <a:r>
              <a:rPr lang="pt-BR" b="1" dirty="0"/>
              <a:t>Série Geográfica</a:t>
            </a:r>
          </a:p>
        </p:txBody>
      </p:sp>
      <p:sp>
        <p:nvSpPr>
          <p:cNvPr id="3" name="Espaço Reservado para Conteúdo 2"/>
          <p:cNvSpPr>
            <a:spLocks noGrp="1"/>
          </p:cNvSpPr>
          <p:nvPr>
            <p:ph idx="1"/>
          </p:nvPr>
        </p:nvSpPr>
        <p:spPr>
          <a:xfrm>
            <a:off x="397164" y="841664"/>
            <a:ext cx="11526982" cy="5680363"/>
          </a:xfrm>
        </p:spPr>
        <p:txBody>
          <a:bodyPr/>
          <a:lstStyle/>
          <a:p>
            <a:r>
              <a:rPr lang="pt-BR" dirty="0"/>
              <a:t>Série geográfica é uma série estatística na qual os dados são apresentados segundo a localidade de ocorrência. </a:t>
            </a:r>
          </a:p>
          <a:p>
            <a:pPr>
              <a:buFont typeface="Wingdings" panose="05000000000000000000" pitchFamily="2" charset="2"/>
              <a:buChar char="Ø"/>
            </a:pPr>
            <a:r>
              <a:rPr lang="pt-BR" dirty="0"/>
              <a:t> O local varia e o tempo e a variável(eis) são fixos</a:t>
            </a:r>
          </a:p>
          <a:p>
            <a:pPr>
              <a:buFont typeface="Wingdings" panose="05000000000000000000" pitchFamily="2" charset="2"/>
              <a:buChar char="Ø"/>
            </a:pPr>
            <a:endParaRPr lang="pt-BR" dirty="0"/>
          </a:p>
        </p:txBody>
      </p:sp>
      <p:pic>
        <p:nvPicPr>
          <p:cNvPr id="1026" name="Picture 2" descr="Resultado de imagem para tabela paí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99503"/>
            <a:ext cx="7677665" cy="447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592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24980"/>
            <a:ext cx="10515600" cy="724766"/>
          </a:xfrm>
        </p:spPr>
        <p:txBody>
          <a:bodyPr/>
          <a:lstStyle/>
          <a:p>
            <a:pPr algn="ctr"/>
            <a:r>
              <a:rPr lang="pt-BR" b="1" dirty="0"/>
              <a:t>Série Específica</a:t>
            </a:r>
          </a:p>
        </p:txBody>
      </p:sp>
      <p:sp>
        <p:nvSpPr>
          <p:cNvPr id="3" name="Espaço Reservado para Conteúdo 2"/>
          <p:cNvSpPr>
            <a:spLocks noGrp="1"/>
          </p:cNvSpPr>
          <p:nvPr>
            <p:ph idx="1"/>
          </p:nvPr>
        </p:nvSpPr>
        <p:spPr>
          <a:xfrm>
            <a:off x="314036" y="849746"/>
            <a:ext cx="11563928" cy="5865090"/>
          </a:xfrm>
        </p:spPr>
        <p:txBody>
          <a:bodyPr/>
          <a:lstStyle/>
          <a:p>
            <a:r>
              <a:rPr lang="pt-BR" dirty="0"/>
              <a:t>Série Específica – Os dados são agrupados segundo a modalidade de ocorrência. Fato – variável(eis) de interesse, tempo e local fixos.</a:t>
            </a:r>
          </a:p>
          <a:p>
            <a:pPr marL="0" indent="0" algn="ctr">
              <a:buNone/>
            </a:pPr>
            <a:endParaRPr lang="pt-BR" sz="1600" b="1" dirty="0"/>
          </a:p>
          <a:p>
            <a:pPr marL="0" indent="0" algn="ctr">
              <a:buNone/>
            </a:pPr>
            <a:endParaRPr lang="pt-BR" sz="1600" b="1" dirty="0"/>
          </a:p>
          <a:p>
            <a:endParaRPr lang="pt-BR" dirty="0"/>
          </a:p>
          <a:p>
            <a:endParaRPr lang="pt-BR" dirty="0"/>
          </a:p>
        </p:txBody>
      </p:sp>
      <p:pic>
        <p:nvPicPr>
          <p:cNvPr id="2054" name="Picture 6" descr="Resultado de imagem para pib se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578" y="2042984"/>
            <a:ext cx="4670854" cy="439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63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4309" y="143453"/>
            <a:ext cx="10515600" cy="715530"/>
          </a:xfrm>
        </p:spPr>
        <p:txBody>
          <a:bodyPr/>
          <a:lstStyle/>
          <a:p>
            <a:pPr algn="ctr"/>
            <a:r>
              <a:rPr lang="pt-BR" b="1" dirty="0"/>
              <a:t>Série Mista</a:t>
            </a:r>
          </a:p>
        </p:txBody>
      </p:sp>
      <p:sp>
        <p:nvSpPr>
          <p:cNvPr id="3" name="Espaço Reservado para Conteúdo 2"/>
          <p:cNvSpPr>
            <a:spLocks noGrp="1"/>
          </p:cNvSpPr>
          <p:nvPr>
            <p:ph idx="1"/>
          </p:nvPr>
        </p:nvSpPr>
        <p:spPr>
          <a:xfrm>
            <a:off x="258617" y="858983"/>
            <a:ext cx="11545455" cy="5818908"/>
          </a:xfrm>
        </p:spPr>
        <p:txBody>
          <a:bodyPr/>
          <a:lstStyle/>
          <a:p>
            <a:pPr algn="just"/>
            <a:r>
              <a:rPr lang="pt-BR" dirty="0"/>
              <a:t>Série Mista é uma combinação de duas ou mais dos 3 tipos de séries (Temporal, Geográfica e Específica).</a:t>
            </a:r>
          </a:p>
        </p:txBody>
      </p:sp>
      <p:pic>
        <p:nvPicPr>
          <p:cNvPr id="4" name="Picture 4" descr="Resultado de imagem para pib se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556" y="1745673"/>
            <a:ext cx="5127625" cy="496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708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43453"/>
            <a:ext cx="10515600" cy="697057"/>
          </a:xfrm>
        </p:spPr>
        <p:txBody>
          <a:bodyPr/>
          <a:lstStyle/>
          <a:p>
            <a:pPr algn="ctr"/>
            <a:r>
              <a:rPr lang="pt-BR" b="1" dirty="0"/>
              <a:t>Gráficos</a:t>
            </a:r>
          </a:p>
        </p:txBody>
      </p:sp>
      <p:sp>
        <p:nvSpPr>
          <p:cNvPr id="3" name="Espaço Reservado para Conteúdo 2"/>
          <p:cNvSpPr>
            <a:spLocks noGrp="1"/>
          </p:cNvSpPr>
          <p:nvPr>
            <p:ph idx="1"/>
          </p:nvPr>
        </p:nvSpPr>
        <p:spPr>
          <a:xfrm>
            <a:off x="193963" y="840510"/>
            <a:ext cx="11730181" cy="5855854"/>
          </a:xfrm>
        </p:spPr>
        <p:txBody>
          <a:bodyPr/>
          <a:lstStyle/>
          <a:p>
            <a:r>
              <a:rPr lang="pt-BR" dirty="0"/>
              <a:t>A apresentação gráfica de dados estatísticos objetiva expor de forma concisa e simples as séries.</a:t>
            </a:r>
          </a:p>
          <a:p>
            <a:pPr algn="just"/>
            <a:r>
              <a:rPr lang="pt-BR" dirty="0"/>
              <a:t>Isso permite concluir sobre a evolução do fenômeno – variável - ou sobre o comportamento dos valores da série. </a:t>
            </a:r>
          </a:p>
          <a:p>
            <a:pPr algn="just"/>
            <a:r>
              <a:rPr lang="pt-BR" dirty="0"/>
              <a:t>Existem várias maneiras de se representar graficamente os dados estatísticos de acordo com os tipos de séries:</a:t>
            </a:r>
          </a:p>
          <a:p>
            <a:pPr>
              <a:buFont typeface="Wingdings" panose="05000000000000000000" pitchFamily="2" charset="2"/>
              <a:buChar char="ü"/>
            </a:pPr>
            <a:r>
              <a:rPr lang="pt-BR" dirty="0"/>
              <a:t>Colunas ou Barras;</a:t>
            </a:r>
          </a:p>
          <a:p>
            <a:pPr>
              <a:buFont typeface="Wingdings" panose="05000000000000000000" pitchFamily="2" charset="2"/>
              <a:buChar char="ü"/>
            </a:pPr>
            <a:r>
              <a:rPr lang="pt-BR" dirty="0"/>
              <a:t>Setores;</a:t>
            </a:r>
          </a:p>
          <a:p>
            <a:pPr>
              <a:buFont typeface="Wingdings" panose="05000000000000000000" pitchFamily="2" charset="2"/>
              <a:buChar char="ü"/>
            </a:pPr>
            <a:r>
              <a:rPr lang="pt-BR" dirty="0"/>
              <a:t>Linhas;</a:t>
            </a:r>
          </a:p>
          <a:p>
            <a:pPr>
              <a:buFont typeface="Wingdings" panose="05000000000000000000" pitchFamily="2" charset="2"/>
              <a:buChar char="ü"/>
            </a:pPr>
            <a:r>
              <a:rPr lang="pt-BR" dirty="0"/>
              <a:t>Dispersão;</a:t>
            </a:r>
          </a:p>
          <a:p>
            <a:pPr>
              <a:buFont typeface="Wingdings" panose="05000000000000000000" pitchFamily="2" charset="2"/>
              <a:buChar char="ü"/>
            </a:pPr>
            <a:r>
              <a:rPr lang="pt-BR" dirty="0"/>
              <a:t>Outros.</a:t>
            </a:r>
          </a:p>
        </p:txBody>
      </p:sp>
    </p:spTree>
    <p:extLst>
      <p:ext uri="{BB962C8B-B14F-4D97-AF65-F5344CB8AC3E}">
        <p14:creationId xmlns:p14="http://schemas.microsoft.com/office/powerpoint/2010/main" val="2594068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4216"/>
            <a:ext cx="10515600" cy="650875"/>
          </a:xfrm>
        </p:spPr>
        <p:txBody>
          <a:bodyPr>
            <a:normAutofit fontScale="90000"/>
          </a:bodyPr>
          <a:lstStyle/>
          <a:p>
            <a:pPr algn="ctr"/>
            <a:r>
              <a:rPr lang="pt-BR" b="1" dirty="0"/>
              <a:t>Gráfico de Colunas ou Barras</a:t>
            </a:r>
          </a:p>
        </p:txBody>
      </p:sp>
      <p:pic>
        <p:nvPicPr>
          <p:cNvPr id="4098" name="Picture 2" descr="Resultado de imagem para pib setorial"/>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63686" y="785091"/>
            <a:ext cx="5684531" cy="58832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m para grafico pi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436" y="905163"/>
            <a:ext cx="6212610" cy="536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718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5744"/>
            <a:ext cx="10515600" cy="673966"/>
          </a:xfrm>
        </p:spPr>
        <p:txBody>
          <a:bodyPr>
            <a:normAutofit fontScale="90000"/>
          </a:bodyPr>
          <a:lstStyle/>
          <a:p>
            <a:pPr algn="ctr"/>
            <a:r>
              <a:rPr lang="pt-BR" b="1" dirty="0"/>
              <a:t>CONTEÚDOS</a:t>
            </a:r>
          </a:p>
        </p:txBody>
      </p:sp>
      <p:sp>
        <p:nvSpPr>
          <p:cNvPr id="3" name="Espaço Reservado para Conteúdo 2"/>
          <p:cNvSpPr>
            <a:spLocks noGrp="1"/>
          </p:cNvSpPr>
          <p:nvPr>
            <p:ph idx="1"/>
          </p:nvPr>
        </p:nvSpPr>
        <p:spPr>
          <a:xfrm>
            <a:off x="221673" y="789710"/>
            <a:ext cx="11693236" cy="5860472"/>
          </a:xfrm>
        </p:spPr>
        <p:txBody>
          <a:bodyPr/>
          <a:lstStyle/>
          <a:p>
            <a:pPr marL="514350" indent="-514350">
              <a:buAutoNum type="arabicPeriod"/>
            </a:pPr>
            <a:r>
              <a:rPr lang="pt-BR" dirty="0"/>
              <a:t>Conceitos básicos</a:t>
            </a:r>
          </a:p>
          <a:p>
            <a:pPr marL="514350" indent="-514350">
              <a:buAutoNum type="arabicPeriod"/>
            </a:pPr>
            <a:r>
              <a:rPr lang="pt-BR" dirty="0"/>
              <a:t>Apresentação tabular e gráfica</a:t>
            </a:r>
          </a:p>
          <a:p>
            <a:pPr marL="514350" indent="-514350">
              <a:buAutoNum type="arabicPeriod"/>
            </a:pPr>
            <a:r>
              <a:rPr lang="pt-BR" dirty="0"/>
              <a:t>Medidas de posição e dispersão</a:t>
            </a:r>
          </a:p>
          <a:p>
            <a:pPr marL="514350" indent="-514350">
              <a:buAutoNum type="arabicPeriod"/>
            </a:pPr>
            <a:r>
              <a:rPr lang="pt-BR" dirty="0"/>
              <a:t>Séries Estatísticas</a:t>
            </a:r>
          </a:p>
          <a:p>
            <a:pPr marL="514350" indent="-514350">
              <a:buAutoNum type="arabicPeriod"/>
            </a:pPr>
            <a:r>
              <a:rPr lang="pt-BR" dirty="0"/>
              <a:t>Correlação e regressão</a:t>
            </a:r>
          </a:p>
          <a:p>
            <a:pPr marL="0" indent="0">
              <a:buNone/>
            </a:pPr>
            <a:endParaRPr lang="pt-BR" dirty="0"/>
          </a:p>
          <a:p>
            <a:pPr marL="0" indent="0">
              <a:buNone/>
            </a:pPr>
            <a:r>
              <a:rPr lang="pt-BR" dirty="0"/>
              <a:t>6. População e Amostra</a:t>
            </a:r>
          </a:p>
          <a:p>
            <a:pPr marL="0" indent="0">
              <a:buNone/>
            </a:pPr>
            <a:r>
              <a:rPr lang="pt-BR" dirty="0"/>
              <a:t>7. Modelos probabilísticos</a:t>
            </a:r>
          </a:p>
          <a:p>
            <a:pPr marL="0" indent="0">
              <a:buNone/>
            </a:pPr>
            <a:r>
              <a:rPr lang="pt-BR" dirty="0"/>
              <a:t>8. Modelos estatísticos de inferência</a:t>
            </a:r>
          </a:p>
        </p:txBody>
      </p:sp>
      <p:sp>
        <p:nvSpPr>
          <p:cNvPr id="5" name="Colchete direito 4"/>
          <p:cNvSpPr/>
          <p:nvPr/>
        </p:nvSpPr>
        <p:spPr>
          <a:xfrm>
            <a:off x="5558926" y="789710"/>
            <a:ext cx="395285" cy="2466108"/>
          </a:xfrm>
          <a:prstGeom prst="rightBracket">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p:cNvSpPr txBox="1"/>
          <p:nvPr/>
        </p:nvSpPr>
        <p:spPr>
          <a:xfrm>
            <a:off x="6026726" y="1510145"/>
            <a:ext cx="5777347" cy="1077218"/>
          </a:xfrm>
          <a:prstGeom prst="rect">
            <a:avLst/>
          </a:prstGeom>
          <a:noFill/>
        </p:spPr>
        <p:txBody>
          <a:bodyPr wrap="square" rtlCol="0">
            <a:spAutoFit/>
          </a:bodyPr>
          <a:lstStyle/>
          <a:p>
            <a:pPr algn="ctr"/>
            <a:r>
              <a:rPr lang="pt-BR" sz="3200" dirty="0"/>
              <a:t>ANÁLISE EXPLORATÓRIA DE DADOS</a:t>
            </a:r>
          </a:p>
        </p:txBody>
      </p:sp>
      <p:sp>
        <p:nvSpPr>
          <p:cNvPr id="7" name="Colchete direito 6"/>
          <p:cNvSpPr/>
          <p:nvPr/>
        </p:nvSpPr>
        <p:spPr>
          <a:xfrm>
            <a:off x="6082149" y="3879273"/>
            <a:ext cx="221673" cy="1440872"/>
          </a:xfrm>
          <a:prstGeom prst="rightBracket">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p:cNvSpPr txBox="1"/>
          <p:nvPr/>
        </p:nvSpPr>
        <p:spPr>
          <a:xfrm>
            <a:off x="6456218" y="4249440"/>
            <a:ext cx="4897582" cy="584775"/>
          </a:xfrm>
          <a:prstGeom prst="rect">
            <a:avLst/>
          </a:prstGeom>
          <a:noFill/>
        </p:spPr>
        <p:txBody>
          <a:bodyPr wrap="square" rtlCol="0">
            <a:spAutoFit/>
          </a:bodyPr>
          <a:lstStyle/>
          <a:p>
            <a:r>
              <a:rPr lang="pt-BR" sz="3200" dirty="0"/>
              <a:t>INFERÊNCIA ESTATÍSTICA</a:t>
            </a:r>
          </a:p>
        </p:txBody>
      </p:sp>
    </p:spTree>
    <p:extLst>
      <p:ext uri="{BB962C8B-B14F-4D97-AF65-F5344CB8AC3E}">
        <p14:creationId xmlns:p14="http://schemas.microsoft.com/office/powerpoint/2010/main" val="1925825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6507"/>
            <a:ext cx="10515600" cy="687820"/>
          </a:xfrm>
        </p:spPr>
        <p:txBody>
          <a:bodyPr>
            <a:normAutofit fontScale="90000"/>
          </a:bodyPr>
          <a:lstStyle/>
          <a:p>
            <a:pPr algn="ctr"/>
            <a:r>
              <a:rPr lang="pt-BR" b="1" dirty="0"/>
              <a:t>Gráfico de Setores</a:t>
            </a:r>
          </a:p>
        </p:txBody>
      </p:sp>
      <p:pic>
        <p:nvPicPr>
          <p:cNvPr id="5124" name="Picture 4" descr="Resultado de imagem para grafico pi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3297" y="793750"/>
            <a:ext cx="6745406" cy="538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954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61925"/>
            <a:ext cx="10515600" cy="752475"/>
          </a:xfrm>
        </p:spPr>
        <p:txBody>
          <a:bodyPr/>
          <a:lstStyle/>
          <a:p>
            <a:pPr algn="ctr"/>
            <a:r>
              <a:rPr lang="pt-BR" b="1" dirty="0"/>
              <a:t>Gráfico de Linhas</a:t>
            </a:r>
          </a:p>
        </p:txBody>
      </p:sp>
      <p:sp>
        <p:nvSpPr>
          <p:cNvPr id="4" name="Espaço Reservado para Conteúdo 3"/>
          <p:cNvSpPr>
            <a:spLocks noGrp="1"/>
          </p:cNvSpPr>
          <p:nvPr>
            <p:ph idx="1"/>
          </p:nvPr>
        </p:nvSpPr>
        <p:spPr/>
        <p:txBody>
          <a:bodyPr/>
          <a:lstStyle/>
          <a:p>
            <a:pPr marL="0" indent="0">
              <a:buNone/>
            </a:pPr>
            <a:endParaRPr lang="pt-BR" dirty="0"/>
          </a:p>
        </p:txBody>
      </p:sp>
      <p:pic>
        <p:nvPicPr>
          <p:cNvPr id="6148" name="Picture 4" descr="Resultado de imagem para grafico pi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714" y="1161535"/>
            <a:ext cx="5988908" cy="553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048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4217"/>
            <a:ext cx="10515600" cy="669348"/>
          </a:xfrm>
        </p:spPr>
        <p:txBody>
          <a:bodyPr>
            <a:normAutofit fontScale="90000"/>
          </a:bodyPr>
          <a:lstStyle/>
          <a:p>
            <a:pPr algn="ctr"/>
            <a:r>
              <a:rPr lang="pt-BR" b="1" dirty="0"/>
              <a:t>Diagrama de Dispersão</a:t>
            </a:r>
          </a:p>
        </p:txBody>
      </p:sp>
      <p:pic>
        <p:nvPicPr>
          <p:cNvPr id="7170" name="Picture 2" descr="Resultado de imagem para grafico rend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8011" y="803566"/>
            <a:ext cx="9918357" cy="586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164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43452"/>
            <a:ext cx="10515600" cy="706293"/>
          </a:xfrm>
        </p:spPr>
        <p:txBody>
          <a:bodyPr/>
          <a:lstStyle/>
          <a:p>
            <a:pPr algn="ctr"/>
            <a:r>
              <a:rPr lang="pt-BR" b="1" dirty="0"/>
              <a:t>Histograma</a:t>
            </a:r>
          </a:p>
        </p:txBody>
      </p:sp>
      <p:sp>
        <p:nvSpPr>
          <p:cNvPr id="4" name="Espaço Reservado para Conteúdo 3"/>
          <p:cNvSpPr>
            <a:spLocks noGrp="1"/>
          </p:cNvSpPr>
          <p:nvPr>
            <p:ph idx="1"/>
          </p:nvPr>
        </p:nvSpPr>
        <p:spPr/>
        <p:txBody>
          <a:bodyPr/>
          <a:lstStyle/>
          <a:p>
            <a:endParaRPr lang="pt-BR"/>
          </a:p>
        </p:txBody>
      </p:sp>
      <p:pic>
        <p:nvPicPr>
          <p:cNvPr id="8196" name="Picture 4" descr="Resultado de imagem para figura histogra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870" y="849746"/>
            <a:ext cx="7018638" cy="582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088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4466"/>
            <a:ext cx="10515600" cy="656367"/>
          </a:xfrm>
        </p:spPr>
        <p:txBody>
          <a:bodyPr>
            <a:normAutofit fontScale="90000"/>
          </a:bodyPr>
          <a:lstStyle/>
          <a:p>
            <a:pPr algn="ctr"/>
            <a:r>
              <a:rPr lang="pt-BR" b="1" dirty="0"/>
              <a:t>Diagrama de Caixa – Box </a:t>
            </a:r>
            <a:r>
              <a:rPr lang="pt-BR" b="1" dirty="0" err="1"/>
              <a:t>Plot</a:t>
            </a:r>
            <a:endParaRPr lang="pt-BR" b="1" dirty="0"/>
          </a:p>
        </p:txBody>
      </p:sp>
      <p:pic>
        <p:nvPicPr>
          <p:cNvPr id="4" name="Espaço Reservado para Conteúdo 3"/>
          <p:cNvPicPr>
            <a:picLocks noGrp="1" noChangeAspect="1"/>
          </p:cNvPicPr>
          <p:nvPr>
            <p:ph idx="1"/>
          </p:nvPr>
        </p:nvPicPr>
        <p:blipFill>
          <a:blip r:embed="rId2"/>
          <a:stretch>
            <a:fillRect/>
          </a:stretch>
        </p:blipFill>
        <p:spPr>
          <a:xfrm>
            <a:off x="812162" y="1899675"/>
            <a:ext cx="10526401" cy="3763500"/>
          </a:xfrm>
          <a:prstGeom prst="rect">
            <a:avLst/>
          </a:prstGeom>
        </p:spPr>
      </p:pic>
    </p:spTree>
    <p:extLst>
      <p:ext uri="{BB962C8B-B14F-4D97-AF65-F5344CB8AC3E}">
        <p14:creationId xmlns:p14="http://schemas.microsoft.com/office/powerpoint/2010/main" val="2641688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24981"/>
            <a:ext cx="10515600" cy="724766"/>
          </a:xfrm>
        </p:spPr>
        <p:txBody>
          <a:bodyPr/>
          <a:lstStyle/>
          <a:p>
            <a:pPr algn="ctr"/>
            <a:r>
              <a:rPr lang="pt-BR" b="1" dirty="0"/>
              <a:t>Distribuição de Frequência </a:t>
            </a:r>
          </a:p>
        </p:txBody>
      </p:sp>
      <p:pic>
        <p:nvPicPr>
          <p:cNvPr id="9218" name="Picture 2" descr="Resultado de imagem para distribuição de frequencia rend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4303" y="1194486"/>
            <a:ext cx="7422292" cy="491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804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93276"/>
            <a:ext cx="10515600" cy="648129"/>
          </a:xfrm>
        </p:spPr>
        <p:txBody>
          <a:bodyPr>
            <a:normAutofit fontScale="90000"/>
          </a:bodyPr>
          <a:lstStyle/>
          <a:p>
            <a:pPr algn="ctr"/>
            <a:r>
              <a:rPr lang="pt-BR" b="1" dirty="0"/>
              <a:t>Distribuição de Frequência</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70703" y="799070"/>
                <a:ext cx="11458832" cy="5832389"/>
              </a:xfrm>
            </p:spPr>
            <p:txBody>
              <a:bodyPr/>
              <a:lstStyle/>
              <a:p>
                <a:pPr marL="0" indent="0">
                  <a:buNone/>
                </a:pPr>
                <a:r>
                  <a:rPr lang="pt-BR" b="1" dirty="0"/>
                  <a:t>Como construir?</a:t>
                </a:r>
              </a:p>
              <a:p>
                <a:pPr marL="0" indent="0">
                  <a:buNone/>
                </a:pPr>
                <a:endParaRPr lang="pt-BR" dirty="0"/>
              </a:p>
              <a:p>
                <a:pPr marL="514350" indent="-514350">
                  <a:buAutoNum type="arabicParenR"/>
                </a:pPr>
                <a:r>
                  <a:rPr lang="pt-BR" dirty="0"/>
                  <a:t>Ter em mãos a tabela de dados (amostra ou população);</a:t>
                </a:r>
              </a:p>
              <a:p>
                <a:pPr marL="514350" indent="-514350">
                  <a:buAutoNum type="arabicParenR"/>
                </a:pPr>
                <a:r>
                  <a:rPr lang="pt-BR" dirty="0"/>
                  <a:t>Determinar o número de classes (K)</a:t>
                </a:r>
              </a:p>
              <a:p>
                <a:pPr marL="0" indent="0">
                  <a:buNone/>
                </a:pPr>
                <a:endParaRPr lang="pt-BR" dirty="0"/>
              </a:p>
              <a:p>
                <a:pPr marL="0" indent="0">
                  <a:buNone/>
                </a:pPr>
                <a:r>
                  <a:rPr lang="pt-BR" b="1" dirty="0"/>
                  <a:t>Alternativas</a:t>
                </a:r>
                <a:r>
                  <a:rPr lang="pt-BR" dirty="0"/>
                  <a:t>:</a:t>
                </a:r>
              </a:p>
              <a:p>
                <a:pPr marL="0" indent="0">
                  <a:buNone/>
                </a:pPr>
                <a:r>
                  <a:rPr lang="pt-BR" dirty="0"/>
                  <a:t>a) K = 5 se n &lt; 25</a:t>
                </a:r>
              </a:p>
              <a:p>
                <a:pPr marL="0" indent="0">
                  <a:buNone/>
                </a:pPr>
                <a:r>
                  <a:rPr lang="pt-BR" dirty="0"/>
                  <a:t>     K = </a:t>
                </a:r>
                <a14:m>
                  <m:oMath xmlns:m="http://schemas.openxmlformats.org/officeDocument/2006/math">
                    <m:rad>
                      <m:radPr>
                        <m:degHide m:val="on"/>
                        <m:ctrlPr>
                          <a:rPr lang="pt-BR" i="1">
                            <a:latin typeface="Cambria Math" panose="02040503050406030204" pitchFamily="18" charset="0"/>
                          </a:rPr>
                        </m:ctrlPr>
                      </m:radPr>
                      <m:deg/>
                      <m:e>
                        <m:r>
                          <a:rPr lang="pt-BR" i="1">
                            <a:latin typeface="Cambria Math" panose="02040503050406030204" pitchFamily="18" charset="0"/>
                          </a:rPr>
                          <m:t>𝑛</m:t>
                        </m:r>
                      </m:e>
                    </m:rad>
                  </m:oMath>
                </a14:m>
                <a:r>
                  <a:rPr lang="pt-BR" dirty="0"/>
                  <a:t> se n </a:t>
                </a:r>
                <a14:m>
                  <m:oMath xmlns:m="http://schemas.openxmlformats.org/officeDocument/2006/math">
                    <m:r>
                      <a:rPr lang="pt-BR" i="1">
                        <a:latin typeface="Cambria Math" panose="02040503050406030204" pitchFamily="18" charset="0"/>
                      </a:rPr>
                      <m:t>≥</m:t>
                    </m:r>
                  </m:oMath>
                </a14:m>
                <a:r>
                  <a:rPr lang="pt-BR" dirty="0"/>
                  <a:t> 25;</a:t>
                </a:r>
              </a:p>
              <a:p>
                <a:pPr marL="0" indent="0">
                  <a:buNone/>
                </a:pPr>
                <a:r>
                  <a:rPr lang="pt-BR" dirty="0"/>
                  <a:t>b) Fórmula de </a:t>
                </a:r>
                <a:r>
                  <a:rPr lang="pt-BR" dirty="0" err="1"/>
                  <a:t>Sturges</a:t>
                </a:r>
                <a:r>
                  <a:rPr lang="pt-BR" dirty="0"/>
                  <a:t> </a:t>
                </a:r>
                <a:r>
                  <a:rPr lang="pt-BR" dirty="0">
                    <a:sym typeface="Wingdings" panose="05000000000000000000" pitchFamily="2" charset="2"/>
                  </a:rPr>
                  <a:t> K = 1 + 3,32.log(n)</a:t>
                </a:r>
              </a:p>
              <a:p>
                <a:pPr marL="0" indent="0">
                  <a:buNone/>
                </a:pPr>
                <a:r>
                  <a:rPr lang="pt-BR" dirty="0">
                    <a:sym typeface="Wingdings" panose="05000000000000000000" pitchFamily="2" charset="2"/>
                  </a:rPr>
                  <a:t>     em que n = tamanho da amostra ou população;</a:t>
                </a:r>
              </a:p>
              <a:p>
                <a:pPr marL="0" indent="0">
                  <a:buNone/>
                </a:pPr>
                <a:r>
                  <a:rPr lang="pt-BR" dirty="0">
                    <a:sym typeface="Wingdings" panose="05000000000000000000" pitchFamily="2" charset="2"/>
                  </a:rPr>
                  <a:t>c) Determinação ad hoc (a gosto do pesquisador).</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70703" y="799070"/>
                <a:ext cx="11458832" cy="5832389"/>
              </a:xfrm>
              <a:blipFill rotWithShape="0">
                <a:blip r:embed="rId2"/>
                <a:stretch>
                  <a:fillRect l="-1117" t="-1672"/>
                </a:stretch>
              </a:blipFill>
            </p:spPr>
            <p:txBody>
              <a:bodyPr/>
              <a:lstStyle/>
              <a:p>
                <a:r>
                  <a:rPr lang="pt-BR">
                    <a:noFill/>
                  </a:rPr>
                  <a:t> </a:t>
                </a:r>
              </a:p>
            </p:txBody>
          </p:sp>
        </mc:Fallback>
      </mc:AlternateContent>
    </p:spTree>
    <p:extLst>
      <p:ext uri="{BB962C8B-B14F-4D97-AF65-F5344CB8AC3E}">
        <p14:creationId xmlns:p14="http://schemas.microsoft.com/office/powerpoint/2010/main" val="143449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6519" y="93276"/>
            <a:ext cx="11878962" cy="901999"/>
          </a:xfrm>
        </p:spPr>
        <p:txBody>
          <a:bodyPr>
            <a:normAutofit fontScale="90000"/>
          </a:bodyPr>
          <a:lstStyle/>
          <a:p>
            <a:pPr algn="ctr"/>
            <a:r>
              <a:rPr lang="pt-BR" b="1" dirty="0"/>
              <a:t>Distribuições de Probabilidade – 5634 pessoas (Idade)</a:t>
            </a:r>
          </a:p>
        </p:txBody>
      </p:sp>
      <p:pic>
        <p:nvPicPr>
          <p:cNvPr id="5" name="Imagem 4"/>
          <p:cNvPicPr>
            <a:picLocks noChangeAspect="1"/>
          </p:cNvPicPr>
          <p:nvPr/>
        </p:nvPicPr>
        <p:blipFill>
          <a:blip r:embed="rId2"/>
          <a:stretch>
            <a:fillRect/>
          </a:stretch>
        </p:blipFill>
        <p:spPr>
          <a:xfrm>
            <a:off x="292444" y="1050925"/>
            <a:ext cx="5721180" cy="5807075"/>
          </a:xfrm>
          <a:prstGeom prst="rect">
            <a:avLst/>
          </a:prstGeom>
        </p:spPr>
      </p:pic>
      <p:sp>
        <p:nvSpPr>
          <p:cNvPr id="6" name="Espaço Reservado para Conteúdo 5"/>
          <p:cNvSpPr>
            <a:spLocks noGrp="1"/>
          </p:cNvSpPr>
          <p:nvPr>
            <p:ph idx="1"/>
          </p:nvPr>
        </p:nvSpPr>
        <p:spPr/>
        <p:txBody>
          <a:bodyPr/>
          <a:lstStyle/>
          <a:p>
            <a:endParaRPr lang="pt-BR"/>
          </a:p>
        </p:txBody>
      </p:sp>
      <p:pic>
        <p:nvPicPr>
          <p:cNvPr id="7" name="Imagem 6"/>
          <p:cNvPicPr>
            <a:picLocks noChangeAspect="1"/>
          </p:cNvPicPr>
          <p:nvPr/>
        </p:nvPicPr>
        <p:blipFill>
          <a:blip r:embed="rId3"/>
          <a:stretch>
            <a:fillRect/>
          </a:stretch>
        </p:blipFill>
        <p:spPr>
          <a:xfrm>
            <a:off x="5704702" y="1050925"/>
            <a:ext cx="6400800" cy="5751426"/>
          </a:xfrm>
          <a:prstGeom prst="rect">
            <a:avLst/>
          </a:prstGeom>
        </p:spPr>
      </p:pic>
      <p:sp>
        <p:nvSpPr>
          <p:cNvPr id="8" name="CaixaDeTexto 7"/>
          <p:cNvSpPr txBox="1"/>
          <p:nvPr/>
        </p:nvSpPr>
        <p:spPr>
          <a:xfrm>
            <a:off x="1746422" y="1145059"/>
            <a:ext cx="3237470" cy="369332"/>
          </a:xfrm>
          <a:prstGeom prst="rect">
            <a:avLst/>
          </a:prstGeom>
          <a:noFill/>
        </p:spPr>
        <p:txBody>
          <a:bodyPr wrap="square" rtlCol="0">
            <a:spAutoFit/>
          </a:bodyPr>
          <a:lstStyle/>
          <a:p>
            <a:pPr algn="ctr"/>
            <a:r>
              <a:rPr lang="pt-BR" dirty="0"/>
              <a:t>Histograma</a:t>
            </a:r>
          </a:p>
        </p:txBody>
      </p:sp>
      <p:sp>
        <p:nvSpPr>
          <p:cNvPr id="9" name="CaixaDeTexto 8"/>
          <p:cNvSpPr txBox="1"/>
          <p:nvPr/>
        </p:nvSpPr>
        <p:spPr>
          <a:xfrm>
            <a:off x="7545859" y="1202724"/>
            <a:ext cx="3056238" cy="369332"/>
          </a:xfrm>
          <a:prstGeom prst="rect">
            <a:avLst/>
          </a:prstGeom>
          <a:noFill/>
        </p:spPr>
        <p:txBody>
          <a:bodyPr wrap="square" rtlCol="0">
            <a:spAutoFit/>
          </a:bodyPr>
          <a:lstStyle/>
          <a:p>
            <a:pPr algn="ctr"/>
            <a:r>
              <a:rPr lang="pt-BR" dirty="0"/>
              <a:t>Curva de Densidade</a:t>
            </a:r>
          </a:p>
        </p:txBody>
      </p:sp>
    </p:spTree>
    <p:extLst>
      <p:ext uri="{BB962C8B-B14F-4D97-AF65-F5344CB8AC3E}">
        <p14:creationId xmlns:p14="http://schemas.microsoft.com/office/powerpoint/2010/main" val="3030367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r>
              <a:rPr lang="pt-BR" b="1" dirty="0"/>
              <a:t>Distribuição de Probabilidade Discreta </a:t>
            </a:r>
          </a:p>
        </p:txBody>
      </p:sp>
      <p:sp>
        <p:nvSpPr>
          <p:cNvPr id="6" name="Espaço Reservado para Conteúdo 5"/>
          <p:cNvSpPr>
            <a:spLocks noGrp="1"/>
          </p:cNvSpPr>
          <p:nvPr>
            <p:ph idx="1"/>
          </p:nvPr>
        </p:nvSpPr>
        <p:spPr>
          <a:xfrm>
            <a:off x="247135" y="873211"/>
            <a:ext cx="11673016" cy="5782962"/>
          </a:xfrm>
        </p:spPr>
        <p:txBody>
          <a:bodyPr/>
          <a:lstStyle/>
          <a:p>
            <a:pPr algn="just"/>
            <a:r>
              <a:rPr lang="pt-BR" dirty="0"/>
              <a:t>As funções de distribuição de probabilidade discretas descrevem as probabilidades das variáveis aleatórias discretas acontecerem (ocorrência do fenômeno estudado).</a:t>
            </a:r>
          </a:p>
          <a:p>
            <a:pPr algn="just"/>
            <a:endParaRPr lang="pt-BR" dirty="0"/>
          </a:p>
          <a:p>
            <a:pPr algn="just"/>
            <a:r>
              <a:rPr lang="pt-BR" dirty="0"/>
              <a:t>Os estatísticos prepararam tabelas de probabilidade, tornando desnecessários os cálculos da probabilidade de ocorrência de determinado evento.</a:t>
            </a:r>
          </a:p>
          <a:p>
            <a:pPr algn="just"/>
            <a:endParaRPr lang="pt-BR" dirty="0"/>
          </a:p>
          <a:p>
            <a:pPr algn="just"/>
            <a:r>
              <a:rPr lang="pt-BR" dirty="0"/>
              <a:t>Dentre as distribuições de probabilidades discretas mais utilizadas estão as distribuições de probabilidade “Binomial”, “Poisson”, “Geométrica”, “Hipergeométrica” e “Binomial Negativa”.</a:t>
            </a:r>
          </a:p>
        </p:txBody>
      </p:sp>
    </p:spTree>
    <p:extLst>
      <p:ext uri="{BB962C8B-B14F-4D97-AF65-F5344CB8AC3E}">
        <p14:creationId xmlns:p14="http://schemas.microsoft.com/office/powerpoint/2010/main" val="234934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61926"/>
            <a:ext cx="10515600" cy="724766"/>
          </a:xfrm>
        </p:spPr>
        <p:txBody>
          <a:bodyPr/>
          <a:lstStyle/>
          <a:p>
            <a:pPr algn="ctr"/>
            <a:r>
              <a:rPr lang="pt-BR" b="1" dirty="0"/>
              <a:t>Distribuição Discreta Binomial</a:t>
            </a:r>
            <a:endParaRPr lang="pt-BR" dirty="0"/>
          </a:p>
        </p:txBody>
      </p:sp>
      <p:sp>
        <p:nvSpPr>
          <p:cNvPr id="3" name="Espaço Reservado para Conteúdo 2"/>
          <p:cNvSpPr>
            <a:spLocks noGrp="1"/>
          </p:cNvSpPr>
          <p:nvPr>
            <p:ph idx="1"/>
          </p:nvPr>
        </p:nvSpPr>
        <p:spPr>
          <a:xfrm>
            <a:off x="286327" y="997527"/>
            <a:ext cx="11582400" cy="5671128"/>
          </a:xfrm>
        </p:spPr>
        <p:txBody>
          <a:bodyPr/>
          <a:lstStyle/>
          <a:p>
            <a:pPr marL="0" indent="0" algn="ctr">
              <a:buNone/>
            </a:pPr>
            <a:r>
              <a:rPr lang="pt-BR" b="1" dirty="0"/>
              <a:t>Processo de Bernoulli</a:t>
            </a:r>
          </a:p>
          <a:p>
            <a:pPr marL="0" indent="0" algn="ctr">
              <a:buNone/>
            </a:pPr>
            <a:endParaRPr lang="pt-BR" b="1" dirty="0"/>
          </a:p>
          <a:p>
            <a:pPr marL="0" indent="0" algn="just">
              <a:buNone/>
            </a:pPr>
            <a:r>
              <a:rPr lang="pt-BR" dirty="0"/>
              <a:t>É um processo de amostragem no qual:</a:t>
            </a:r>
          </a:p>
          <a:p>
            <a:pPr marL="0" indent="0" algn="just">
              <a:buNone/>
            </a:pPr>
            <a:endParaRPr lang="pt-BR" dirty="0"/>
          </a:p>
          <a:p>
            <a:pPr marL="514350" indent="-514350" algn="just">
              <a:buFont typeface="+mj-lt"/>
              <a:buAutoNum type="arabicPeriod"/>
            </a:pPr>
            <a:r>
              <a:rPr lang="pt-BR" dirty="0"/>
              <a:t>Em cada tentativa existem dois resultados possíveis mutuamente exclusivos (sucesso, fracasso);</a:t>
            </a:r>
          </a:p>
          <a:p>
            <a:pPr marL="514350" indent="-514350" algn="just">
              <a:buFont typeface="+mj-lt"/>
              <a:buAutoNum type="arabicPeriod"/>
            </a:pPr>
            <a:r>
              <a:rPr lang="pt-BR" dirty="0"/>
              <a:t>As séries de tentativas, ou observações, são eventos independentes;</a:t>
            </a:r>
          </a:p>
          <a:p>
            <a:pPr marL="514350" indent="-514350" algn="just">
              <a:buFont typeface="+mj-lt"/>
              <a:buAutoNum type="arabicPeriod"/>
            </a:pPr>
            <a:r>
              <a:rPr lang="pt-BR" dirty="0"/>
              <a:t>A probabilidade de sucesso (p), permanece constante de tentativa em tentativa (processo estacionário).</a:t>
            </a:r>
          </a:p>
        </p:txBody>
      </p:sp>
    </p:spTree>
    <p:extLst>
      <p:ext uri="{BB962C8B-B14F-4D97-AF65-F5344CB8AC3E}">
        <p14:creationId xmlns:p14="http://schemas.microsoft.com/office/powerpoint/2010/main" val="75197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85016"/>
            <a:ext cx="10515600" cy="743239"/>
          </a:xfrm>
        </p:spPr>
        <p:txBody>
          <a:bodyPr>
            <a:normAutofit/>
          </a:bodyPr>
          <a:lstStyle/>
          <a:p>
            <a:pPr algn="ctr"/>
            <a:r>
              <a:rPr lang="pt-BR" b="1" dirty="0"/>
              <a:t>CONCEITOS BÁSICOS</a:t>
            </a:r>
          </a:p>
        </p:txBody>
      </p:sp>
      <p:sp>
        <p:nvSpPr>
          <p:cNvPr id="3" name="Espaço Reservado para Conteúdo 2"/>
          <p:cNvSpPr>
            <a:spLocks noGrp="1"/>
          </p:cNvSpPr>
          <p:nvPr>
            <p:ph idx="1"/>
          </p:nvPr>
        </p:nvSpPr>
        <p:spPr>
          <a:xfrm>
            <a:off x="290945" y="928254"/>
            <a:ext cx="11582400" cy="5735781"/>
          </a:xfrm>
        </p:spPr>
        <p:txBody>
          <a:bodyPr>
            <a:normAutofit/>
          </a:bodyPr>
          <a:lstStyle/>
          <a:p>
            <a:pPr marL="0" indent="0" algn="ctr">
              <a:buNone/>
            </a:pPr>
            <a:r>
              <a:rPr lang="pt-BR" sz="3200" b="1" dirty="0"/>
              <a:t>O QUE É ESTATÍSTICA</a:t>
            </a:r>
          </a:p>
          <a:p>
            <a:pPr marL="0" indent="0" algn="just">
              <a:buNone/>
            </a:pPr>
            <a:r>
              <a:rPr lang="pt-BR" sz="3200" dirty="0"/>
              <a:t>Estatística é uma ciência que estuda e aplica métodos e técnicas que sistematicamente objetivam:</a:t>
            </a:r>
          </a:p>
          <a:p>
            <a:pPr marL="514350" indent="-514350" algn="just">
              <a:buAutoNum type="alphaLcParenR"/>
            </a:pPr>
            <a:r>
              <a:rPr lang="pt-BR" sz="3200" dirty="0"/>
              <a:t>Organizar; </a:t>
            </a:r>
          </a:p>
          <a:p>
            <a:pPr marL="514350" indent="-514350" algn="just">
              <a:buAutoNum type="alphaLcParenR"/>
            </a:pPr>
            <a:r>
              <a:rPr lang="pt-BR" sz="3200" dirty="0"/>
              <a:t>Descrever; </a:t>
            </a:r>
          </a:p>
          <a:p>
            <a:pPr marL="514350" indent="-514350" algn="just">
              <a:buAutoNum type="alphaLcParenR"/>
            </a:pPr>
            <a:r>
              <a:rPr lang="pt-BR" sz="3200" dirty="0"/>
              <a:t>Analisar e; </a:t>
            </a:r>
          </a:p>
          <a:p>
            <a:pPr marL="514350" indent="-514350" algn="just">
              <a:buAutoNum type="alphaLcParenR"/>
            </a:pPr>
            <a:r>
              <a:rPr lang="pt-BR" sz="3200" dirty="0"/>
              <a:t>Interpretar dados. </a:t>
            </a:r>
          </a:p>
          <a:p>
            <a:pPr marL="0" indent="0" algn="just">
              <a:buNone/>
            </a:pPr>
            <a:r>
              <a:rPr lang="pt-BR" sz="3200" dirty="0"/>
              <a:t>Estes dados são geralmente oriundos de estudos e pesquisas ou de experimentos realizados em quaisquer áreas do conhecimento.</a:t>
            </a:r>
          </a:p>
        </p:txBody>
      </p:sp>
    </p:spTree>
    <p:extLst>
      <p:ext uri="{BB962C8B-B14F-4D97-AF65-F5344CB8AC3E}">
        <p14:creationId xmlns:p14="http://schemas.microsoft.com/office/powerpoint/2010/main" val="42469461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Distribuição Discreta Binomial</a:t>
            </a:r>
          </a:p>
        </p:txBody>
      </p:sp>
      <mc:AlternateContent xmlns:mc="http://schemas.openxmlformats.org/markup-compatibility/2006" xmlns:a14="http://schemas.microsoft.com/office/drawing/2010/main">
        <mc:Choice Requires="a14">
          <p:sp>
            <p:nvSpPr>
              <p:cNvPr id="11" name="CaixaDeTexto 10"/>
              <p:cNvSpPr txBox="1"/>
              <p:nvPr/>
            </p:nvSpPr>
            <p:spPr>
              <a:xfrm>
                <a:off x="176899" y="5874327"/>
                <a:ext cx="32859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𝑃</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𝑥</m:t>
                          </m:r>
                          <m:r>
                            <a:rPr lang="pt-BR" sz="2400" b="0" i="1" smtClean="0">
                              <a:latin typeface="Cambria Math" panose="02040503050406030204" pitchFamily="18" charset="0"/>
                            </a:rPr>
                            <m:t>;</m:t>
                          </m:r>
                          <m:r>
                            <a:rPr lang="pt-BR" sz="2400" b="0" i="1" smtClean="0">
                              <a:latin typeface="Cambria Math" panose="02040503050406030204" pitchFamily="18" charset="0"/>
                            </a:rPr>
                            <m:t>𝑛</m:t>
                          </m:r>
                          <m:r>
                            <a:rPr lang="pt-BR" sz="2400" b="0" i="1" smtClean="0">
                              <a:latin typeface="Cambria Math" panose="02040503050406030204" pitchFamily="18" charset="0"/>
                            </a:rPr>
                            <m:t>, </m:t>
                          </m:r>
                          <m:r>
                            <a:rPr lang="pt-BR" sz="2400" b="0" i="1" smtClean="0">
                              <a:latin typeface="Cambria Math" panose="02040503050406030204" pitchFamily="18" charset="0"/>
                            </a:rPr>
                            <m:t>𝑝</m:t>
                          </m:r>
                        </m:e>
                      </m:d>
                      <m:r>
                        <a:rPr lang="pt-BR" sz="2400" b="0" i="1" smtClean="0">
                          <a:latin typeface="Cambria Math" panose="02040503050406030204" pitchFamily="18" charset="0"/>
                        </a:rPr>
                        <m:t>= </m:t>
                      </m:r>
                      <m:sSubSup>
                        <m:sSubSupPr>
                          <m:ctrlPr>
                            <a:rPr lang="pt-BR" sz="2400" b="0" i="1" smtClean="0">
                              <a:latin typeface="Cambria Math" panose="02040503050406030204" pitchFamily="18" charset="0"/>
                            </a:rPr>
                          </m:ctrlPr>
                        </m:sSubSupPr>
                        <m:e>
                          <m:r>
                            <a:rPr lang="pt-BR" sz="2400" b="0" i="1" smtClean="0">
                              <a:latin typeface="Cambria Math" panose="02040503050406030204" pitchFamily="18" charset="0"/>
                            </a:rPr>
                            <m:t>𝐶</m:t>
                          </m:r>
                        </m:e>
                        <m:sub>
                          <m:r>
                            <a:rPr lang="pt-BR" sz="2400" b="0" i="1" smtClean="0">
                              <a:latin typeface="Cambria Math" panose="02040503050406030204" pitchFamily="18" charset="0"/>
                            </a:rPr>
                            <m:t>𝑛</m:t>
                          </m:r>
                        </m:sub>
                        <m:sup>
                          <m:r>
                            <a:rPr lang="pt-BR" sz="2400" b="0" i="1" smtClean="0">
                              <a:latin typeface="Cambria Math" panose="02040503050406030204" pitchFamily="18" charset="0"/>
                            </a:rPr>
                            <m:t>𝑥</m:t>
                          </m:r>
                        </m:sup>
                      </m:sSubSup>
                      <m:r>
                        <a:rPr lang="pt-BR" sz="2400" b="0" i="1" smtClean="0">
                          <a:latin typeface="Cambria Math" panose="02040503050406030204" pitchFamily="18" charset="0"/>
                        </a:rPr>
                        <m:t> . </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𝑝</m:t>
                          </m:r>
                        </m:e>
                        <m:sup>
                          <m:r>
                            <a:rPr lang="pt-BR" sz="2400" b="0" i="1" smtClean="0">
                              <a:latin typeface="Cambria Math" panose="02040503050406030204" pitchFamily="18" charset="0"/>
                            </a:rPr>
                            <m:t>𝑥</m:t>
                          </m:r>
                        </m:sup>
                      </m:sSup>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𝑞</m:t>
                          </m:r>
                        </m:e>
                        <m:sup>
                          <m:r>
                            <a:rPr lang="pt-BR" sz="2400" b="0" i="1" smtClean="0">
                              <a:latin typeface="Cambria Math" panose="02040503050406030204" pitchFamily="18" charset="0"/>
                            </a:rPr>
                            <m:t>𝑛</m:t>
                          </m:r>
                          <m:r>
                            <a:rPr lang="pt-BR" sz="2400" b="0" i="1" smtClean="0">
                              <a:latin typeface="Cambria Math" panose="02040503050406030204" pitchFamily="18" charset="0"/>
                            </a:rPr>
                            <m:t>−</m:t>
                          </m:r>
                          <m:r>
                            <a:rPr lang="pt-BR" sz="2400" b="0" i="1" smtClean="0">
                              <a:latin typeface="Cambria Math" panose="02040503050406030204" pitchFamily="18" charset="0"/>
                            </a:rPr>
                            <m:t>𝑥</m:t>
                          </m:r>
                        </m:sup>
                      </m:sSup>
                    </m:oMath>
                  </m:oMathPara>
                </a14:m>
                <a:endParaRPr lang="pt-BR" sz="2400" dirty="0"/>
              </a:p>
            </p:txBody>
          </p:sp>
        </mc:Choice>
        <mc:Fallback xmlns="">
          <p:sp>
            <p:nvSpPr>
              <p:cNvPr id="11" name="CaixaDeTexto 10"/>
              <p:cNvSpPr txBox="1">
                <a:spLocks noRot="1" noChangeAspect="1" noMove="1" noResize="1" noEditPoints="1" noAdjustHandles="1" noChangeArrowheads="1" noChangeShapeType="1" noTextEdit="1"/>
              </p:cNvSpPr>
              <p:nvPr/>
            </p:nvSpPr>
            <p:spPr>
              <a:xfrm>
                <a:off x="176899" y="5874327"/>
                <a:ext cx="3285900" cy="369332"/>
              </a:xfrm>
              <a:prstGeom prst="rect">
                <a:avLst/>
              </a:prstGeom>
              <a:blipFill rotWithShape="0">
                <a:blip r:embed="rId2"/>
                <a:stretch>
                  <a:fillRect l="-1670" b="-26667"/>
                </a:stretch>
              </a:blipFill>
            </p:spPr>
            <p:txBody>
              <a:bodyPr/>
              <a:lstStyle/>
              <a:p>
                <a:r>
                  <a:rPr lang="pt-BR">
                    <a:noFill/>
                  </a:rPr>
                  <a:t> </a:t>
                </a:r>
              </a:p>
            </p:txBody>
          </p:sp>
        </mc:Fallback>
      </mc:AlternateContent>
      <p:pic>
        <p:nvPicPr>
          <p:cNvPr id="13" name="Espaço Reservado para Conteúdo 12"/>
          <p:cNvPicPr>
            <a:picLocks noGrp="1" noChangeAspect="1"/>
          </p:cNvPicPr>
          <p:nvPr>
            <p:ph idx="1"/>
          </p:nvPr>
        </p:nvPicPr>
        <p:blipFill>
          <a:blip r:embed="rId3"/>
          <a:stretch>
            <a:fillRect/>
          </a:stretch>
        </p:blipFill>
        <p:spPr>
          <a:xfrm>
            <a:off x="3925575" y="1551127"/>
            <a:ext cx="4340850" cy="4323200"/>
          </a:xfrm>
          <a:prstGeom prst="rect">
            <a:avLst/>
          </a:prstGeom>
        </p:spPr>
      </p:pic>
    </p:spTree>
    <p:extLst>
      <p:ext uri="{BB962C8B-B14F-4D97-AF65-F5344CB8AC3E}">
        <p14:creationId xmlns:p14="http://schemas.microsoft.com/office/powerpoint/2010/main" val="637870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Distribuição Discreta Binomial</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14035" y="1505526"/>
                <a:ext cx="11637819" cy="5200073"/>
              </a:xfrm>
            </p:spPr>
            <p:txBody>
              <a:bodyPr/>
              <a:lstStyle/>
              <a:p>
                <a:pPr marL="0" indent="0">
                  <a:buNone/>
                </a:pPr>
                <a:r>
                  <a:rPr lang="pt-BR" dirty="0"/>
                  <a:t>A Distribuição Binomial é formada a partir da seguinte expressão: </a:t>
                </a:r>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𝑝</m:t>
                          </m:r>
                        </m:e>
                      </m:d>
                      <m:r>
                        <a:rPr lang="pt-BR" i="1">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𝑛</m:t>
                          </m:r>
                        </m:sub>
                        <m:sup>
                          <m:r>
                            <a:rPr lang="pt-BR" i="1">
                              <a:latin typeface="Cambria Math" panose="02040503050406030204" pitchFamily="18" charset="0"/>
                            </a:rPr>
                            <m:t>𝑥</m:t>
                          </m:r>
                        </m:sup>
                      </m:sSubSup>
                      <m:r>
                        <a:rPr lang="pt-BR" i="1">
                          <a:latin typeface="Cambria Math" panose="02040503050406030204" pitchFamily="18" charset="0"/>
                        </a:rPr>
                        <m:t> . </m:t>
                      </m:r>
                      <m:sSup>
                        <m:sSupPr>
                          <m:ctrlPr>
                            <a:rPr lang="pt-BR" i="1">
                              <a:latin typeface="Cambria Math" panose="02040503050406030204" pitchFamily="18" charset="0"/>
                            </a:rPr>
                          </m:ctrlPr>
                        </m:sSupPr>
                        <m:e>
                          <m:r>
                            <a:rPr lang="pt-BR" i="1">
                              <a:latin typeface="Cambria Math" panose="02040503050406030204" pitchFamily="18" charset="0"/>
                            </a:rPr>
                            <m:t>𝑝</m:t>
                          </m:r>
                        </m:e>
                        <m:sup>
                          <m:r>
                            <a:rPr lang="pt-BR" i="1">
                              <a:latin typeface="Cambria Math" panose="02040503050406030204" pitchFamily="18" charset="0"/>
                            </a:rPr>
                            <m:t>𝑥</m:t>
                          </m:r>
                        </m:sup>
                      </m:sSup>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b="0" i="1" smtClean="0">
                              <a:latin typeface="Cambria Math" panose="02040503050406030204" pitchFamily="18" charset="0"/>
                            </a:rPr>
                            <m:t>1</m:t>
                          </m:r>
                          <m:r>
                            <a:rPr lang="pt-BR" b="0" i="1" smtClean="0">
                              <a:latin typeface="Cambria Math" panose="02040503050406030204" pitchFamily="18" charset="0"/>
                            </a:rPr>
                            <m:t>−</m:t>
                          </m:r>
                          <m:r>
                            <a:rPr lang="pt-BR" b="0" i="1" smtClean="0">
                              <a:latin typeface="Cambria Math" panose="02040503050406030204" pitchFamily="18" charset="0"/>
                            </a:rPr>
                            <m:t>𝑝</m:t>
                          </m:r>
                          <m:r>
                            <a:rPr lang="pt-BR" b="0" i="1" smtClean="0">
                              <a:latin typeface="Cambria Math" panose="02040503050406030204" pitchFamily="18" charset="0"/>
                            </a:rPr>
                            <m:t>)</m:t>
                          </m:r>
                        </m:e>
                        <m:sup>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𝑥</m:t>
                          </m:r>
                        </m:sup>
                      </m:sSup>
                    </m:oMath>
                  </m:oMathPara>
                </a14:m>
                <a:endParaRPr lang="pt-BR" dirty="0"/>
              </a:p>
              <a:p>
                <a:pPr marL="0" indent="0">
                  <a:buNone/>
                </a:pPr>
                <a:r>
                  <a:rPr lang="pt-BR" dirty="0"/>
                  <a:t>Em que:</a:t>
                </a:r>
              </a:p>
              <a:p>
                <a:pPr marL="0" indent="0">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𝑝</m:t>
                        </m:r>
                      </m:e>
                    </m:d>
                  </m:oMath>
                </a14:m>
                <a:r>
                  <a:rPr lang="pt-BR" dirty="0"/>
                  <a:t> = probabilidade do evento x, dado o número de:</a:t>
                </a:r>
              </a:p>
              <a:p>
                <a:pPr marL="0" indent="0">
                  <a:buNone/>
                </a:pPr>
                <a14:m>
                  <m:oMath xmlns:m="http://schemas.openxmlformats.org/officeDocument/2006/math">
                    <m:r>
                      <a:rPr lang="pt-BR" i="1">
                        <a:latin typeface="Cambria Math" panose="02040503050406030204" pitchFamily="18" charset="0"/>
                      </a:rPr>
                      <m:t>𝑥</m:t>
                    </m:r>
                  </m:oMath>
                </a14:m>
                <a:r>
                  <a:rPr lang="pt-BR" i="1" dirty="0">
                    <a:latin typeface="Cambria Math" panose="02040503050406030204" pitchFamily="18" charset="0"/>
                  </a:rPr>
                  <a:t>  </a:t>
                </a:r>
                <a:r>
                  <a:rPr lang="pt-BR" dirty="0">
                    <a:latin typeface="Cambria Math" panose="02040503050406030204" pitchFamily="18" charset="0"/>
                  </a:rPr>
                  <a:t>= número de sucessos do evento;</a:t>
                </a:r>
              </a:p>
              <a:p>
                <a:pPr marL="0" indent="0">
                  <a:buNone/>
                </a:pPr>
                <a14:m>
                  <m:oMath xmlns:m="http://schemas.openxmlformats.org/officeDocument/2006/math">
                    <m:r>
                      <a:rPr lang="pt-BR" i="1">
                        <a:latin typeface="Cambria Math" panose="02040503050406030204" pitchFamily="18" charset="0"/>
                      </a:rPr>
                      <m:t>𝑛</m:t>
                    </m:r>
                  </m:oMath>
                </a14:m>
                <a:r>
                  <a:rPr lang="pt-BR" i="1" dirty="0">
                    <a:latin typeface="Cambria Math" panose="02040503050406030204" pitchFamily="18" charset="0"/>
                  </a:rPr>
                  <a:t> </a:t>
                </a:r>
                <a:r>
                  <a:rPr lang="pt-BR" dirty="0">
                    <a:latin typeface="Cambria Math" panose="02040503050406030204" pitchFamily="18" charset="0"/>
                  </a:rPr>
                  <a:t>= </a:t>
                </a:r>
                <a:r>
                  <a:rPr lang="pt-BR" dirty="0"/>
                  <a:t>número de tentativas no referido evento;</a:t>
                </a:r>
              </a:p>
              <a:p>
                <a:pPr marL="0" indent="0">
                  <a:buNone/>
                </a:pPr>
                <a14:m>
                  <m:oMath xmlns:m="http://schemas.openxmlformats.org/officeDocument/2006/math">
                    <m:r>
                      <a:rPr lang="pt-BR" i="1">
                        <a:latin typeface="Cambria Math" panose="02040503050406030204" pitchFamily="18" charset="0"/>
                      </a:rPr>
                      <m:t>𝑝</m:t>
                    </m:r>
                  </m:oMath>
                </a14:m>
                <a:r>
                  <a:rPr lang="pt-BR" dirty="0"/>
                  <a:t> = probabilidade de sucesso;</a:t>
                </a:r>
              </a:p>
              <a:p>
                <a:pPr marL="0" indent="0">
                  <a:buNone/>
                </a:pP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𝑛</m:t>
                        </m:r>
                      </m:sub>
                      <m:sup>
                        <m:r>
                          <a:rPr lang="pt-BR" i="1">
                            <a:latin typeface="Cambria Math" panose="02040503050406030204" pitchFamily="18" charset="0"/>
                          </a:rPr>
                          <m:t>𝑥</m:t>
                        </m:r>
                      </m:sup>
                    </m:sSubSup>
                  </m:oMath>
                </a14:m>
                <a:r>
                  <a:rPr lang="pt-BR" dirty="0"/>
                  <a:t> = combinação de </a:t>
                </a:r>
                <a14:m>
                  <m:oMath xmlns:m="http://schemas.openxmlformats.org/officeDocument/2006/math">
                    <m:r>
                      <a:rPr lang="pt-BR" i="1">
                        <a:latin typeface="Cambria Math" panose="02040503050406030204" pitchFamily="18" charset="0"/>
                      </a:rPr>
                      <m:t>𝑥</m:t>
                    </m:r>
                  </m:oMath>
                </a14:m>
                <a:r>
                  <a:rPr lang="pt-BR" dirty="0"/>
                  <a:t>, </a:t>
                </a:r>
                <a14:m>
                  <m:oMath xmlns:m="http://schemas.openxmlformats.org/officeDocument/2006/math">
                    <m:r>
                      <a:rPr lang="pt-BR" i="1">
                        <a:latin typeface="Cambria Math" panose="02040503050406030204" pitchFamily="18" charset="0"/>
                      </a:rPr>
                      <m:t>𝑛</m:t>
                    </m:r>
                  </m:oMath>
                </a14:m>
                <a:r>
                  <a:rPr lang="pt-BR" dirty="0"/>
                  <a:t> a </a:t>
                </a:r>
                <a14:m>
                  <m:oMath xmlns:m="http://schemas.openxmlformats.org/officeDocument/2006/math">
                    <m:r>
                      <a:rPr lang="pt-BR" i="1">
                        <a:latin typeface="Cambria Math" panose="02040503050406030204" pitchFamily="18" charset="0"/>
                      </a:rPr>
                      <m:t>𝑛</m:t>
                    </m:r>
                  </m:oMath>
                </a14:m>
                <a:r>
                  <a:rPr lang="pt-BR" dirty="0"/>
                  <a:t> .</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14035" y="1505526"/>
                <a:ext cx="11637819" cy="5200073"/>
              </a:xfrm>
              <a:blipFill rotWithShape="0">
                <a:blip r:embed="rId2"/>
                <a:stretch>
                  <a:fillRect l="-1100" t="-1993"/>
                </a:stretch>
              </a:blipFill>
            </p:spPr>
            <p:txBody>
              <a:bodyPr/>
              <a:lstStyle/>
              <a:p>
                <a:r>
                  <a:rPr lang="pt-BR">
                    <a:noFill/>
                  </a:rPr>
                  <a:t> </a:t>
                </a:r>
              </a:p>
            </p:txBody>
          </p:sp>
        </mc:Fallback>
      </mc:AlternateContent>
    </p:spTree>
    <p:extLst>
      <p:ext uri="{BB962C8B-B14F-4D97-AF65-F5344CB8AC3E}">
        <p14:creationId xmlns:p14="http://schemas.microsoft.com/office/powerpoint/2010/main" val="39616941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69405"/>
          </a:xfrm>
        </p:spPr>
        <p:txBody>
          <a:bodyPr/>
          <a:lstStyle/>
          <a:p>
            <a:pPr algn="ctr"/>
            <a:r>
              <a:rPr lang="pt-BR" b="1" dirty="0"/>
              <a:t>Distribuição Discreta Binomial</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14035" y="1505526"/>
                <a:ext cx="11637819" cy="5200073"/>
              </a:xfrm>
            </p:spPr>
            <p:txBody>
              <a:bodyPr>
                <a:normAutofit fontScale="92500"/>
              </a:bodyPr>
              <a:lstStyle/>
              <a:p>
                <a:pPr marL="0" indent="0">
                  <a:buNone/>
                </a:pPr>
                <a:r>
                  <a:rPr lang="pt-BR" dirty="0"/>
                  <a:t>Dada a expressão: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𝑝</m:t>
                          </m:r>
                        </m:e>
                      </m:d>
                      <m:r>
                        <a:rPr lang="pt-BR" i="1">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𝑛</m:t>
                          </m:r>
                        </m:sub>
                        <m:sup>
                          <m:r>
                            <a:rPr lang="pt-BR" i="1">
                              <a:latin typeface="Cambria Math" panose="02040503050406030204" pitchFamily="18" charset="0"/>
                            </a:rPr>
                            <m:t>𝑥</m:t>
                          </m:r>
                        </m:sup>
                      </m:sSubSup>
                      <m:r>
                        <a:rPr lang="pt-BR" i="1">
                          <a:latin typeface="Cambria Math" panose="02040503050406030204" pitchFamily="18" charset="0"/>
                        </a:rPr>
                        <m:t> . </m:t>
                      </m:r>
                      <m:sSup>
                        <m:sSupPr>
                          <m:ctrlPr>
                            <a:rPr lang="pt-BR" i="1">
                              <a:latin typeface="Cambria Math" panose="02040503050406030204" pitchFamily="18" charset="0"/>
                            </a:rPr>
                          </m:ctrlPr>
                        </m:sSupPr>
                        <m:e>
                          <m:r>
                            <a:rPr lang="pt-BR" i="1">
                              <a:latin typeface="Cambria Math" panose="02040503050406030204" pitchFamily="18" charset="0"/>
                            </a:rPr>
                            <m:t>𝑝</m:t>
                          </m:r>
                        </m:e>
                        <m:sup>
                          <m:r>
                            <a:rPr lang="pt-BR" i="1">
                              <a:latin typeface="Cambria Math" panose="02040503050406030204" pitchFamily="18" charset="0"/>
                            </a:rPr>
                            <m:t>𝑥</m:t>
                          </m:r>
                        </m:sup>
                      </m:sSup>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b="0" i="1" smtClean="0">
                              <a:latin typeface="Cambria Math" panose="02040503050406030204" pitchFamily="18" charset="0"/>
                            </a:rPr>
                            <m:t>1</m:t>
                          </m:r>
                          <m:r>
                            <a:rPr lang="pt-BR" b="0" i="1" smtClean="0">
                              <a:latin typeface="Cambria Math" panose="02040503050406030204" pitchFamily="18" charset="0"/>
                            </a:rPr>
                            <m:t>−</m:t>
                          </m:r>
                          <m:r>
                            <a:rPr lang="pt-BR" b="0" i="1" smtClean="0">
                              <a:latin typeface="Cambria Math" panose="02040503050406030204" pitchFamily="18" charset="0"/>
                            </a:rPr>
                            <m:t>𝑝</m:t>
                          </m:r>
                          <m:r>
                            <a:rPr lang="pt-BR" b="0" i="1" smtClean="0">
                              <a:latin typeface="Cambria Math" panose="02040503050406030204" pitchFamily="18" charset="0"/>
                            </a:rPr>
                            <m:t>)</m:t>
                          </m:r>
                        </m:e>
                        <m:sup>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𝑥</m:t>
                          </m:r>
                        </m:sup>
                      </m:sSup>
                    </m:oMath>
                  </m:oMathPara>
                </a14:m>
                <a:endParaRPr lang="pt-BR" dirty="0"/>
              </a:p>
              <a:p>
                <a:pPr marL="0" indent="0">
                  <a:buNone/>
                </a:pPr>
                <a:r>
                  <a:rPr lang="pt-BR" dirty="0"/>
                  <a:t>Exemplo:</a:t>
                </a:r>
              </a:p>
              <a:p>
                <a:pPr marL="0" indent="0" algn="just">
                  <a:buNone/>
                </a:pPr>
                <a:r>
                  <a:rPr lang="pt-BR" dirty="0"/>
                  <a:t>Durante um ano particular, 70% das ações ordinárias negociadas na bolsa de valores de Nova York tiveram aumentadas suas cotações, enquanto 30% tiveram suas cotações diminuídas ou estáveis. No começo de determinado ano, um serviço de assessoria financeira escolheu 10 ações como sendo “especialmente recomendadas”. Se as 10 ações representam uma seleção aleatória, qual a probabilidade de que “nenhuma” das 10 ações tivessem suas cotações aumentadas?</a:t>
                </a:r>
              </a:p>
              <a:p>
                <a:pPr marL="0" indent="0" algn="just">
                  <a:buNone/>
                </a:pPr>
                <a14:m>
                  <m:oMath xmlns:m="http://schemas.openxmlformats.org/officeDocument/2006/math">
                    <m:r>
                      <a:rPr lang="pt-BR" i="1">
                        <a:latin typeface="Cambria Math" panose="02040503050406030204" pitchFamily="18" charset="0"/>
                      </a:rPr>
                      <m:t>𝑥</m:t>
                    </m:r>
                  </m:oMath>
                </a14:m>
                <a:r>
                  <a:rPr lang="pt-BR" dirty="0"/>
                  <a:t> = 0</a:t>
                </a:r>
              </a:p>
              <a:p>
                <a:pPr marL="0" indent="0" algn="just">
                  <a:buNone/>
                </a:pPr>
                <a14:m>
                  <m:oMath xmlns:m="http://schemas.openxmlformats.org/officeDocument/2006/math">
                    <m:r>
                      <a:rPr lang="pt-BR" i="1">
                        <a:latin typeface="Cambria Math" panose="02040503050406030204" pitchFamily="18" charset="0"/>
                      </a:rPr>
                      <m:t>𝑛</m:t>
                    </m:r>
                    <m:r>
                      <a:rPr lang="pt-BR" i="1">
                        <a:latin typeface="Cambria Math" panose="02040503050406030204" pitchFamily="18" charset="0"/>
                      </a:rPr>
                      <m:t> </m:t>
                    </m:r>
                  </m:oMath>
                </a14:m>
                <a:r>
                  <a:rPr lang="pt-BR" dirty="0"/>
                  <a:t>= 10            </a:t>
                </a:r>
                <a14:m>
                  <m:oMath xmlns:m="http://schemas.openxmlformats.org/officeDocument/2006/math">
                    <m:r>
                      <a:rPr lang="pt-BR" b="0" i="1" smtClean="0">
                        <a:latin typeface="Cambria Math" panose="02040503050406030204" pitchFamily="18" charset="0"/>
                      </a:rPr>
                      <m:t>𝑃</m:t>
                    </m:r>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10</m:t>
                        </m:r>
                        <m:r>
                          <a:rPr lang="pt-BR" b="0" i="1" smtClean="0">
                            <a:latin typeface="Cambria Math" panose="02040503050406030204" pitchFamily="18" charset="0"/>
                          </a:rPr>
                          <m:t>!</m:t>
                        </m:r>
                      </m:num>
                      <m:den>
                        <m:r>
                          <a:rPr lang="pt-BR" b="0" i="1" smtClean="0">
                            <a:latin typeface="Cambria Math" panose="02040503050406030204" pitchFamily="18" charset="0"/>
                          </a:rPr>
                          <m:t>0</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10</m:t>
                            </m:r>
                            <m:r>
                              <a:rPr lang="pt-BR" b="0" i="1" smtClean="0">
                                <a:latin typeface="Cambria Math" panose="02040503050406030204" pitchFamily="18" charset="0"/>
                              </a:rPr>
                              <m:t>−</m:t>
                            </m:r>
                            <m:r>
                              <a:rPr lang="pt-BR" b="0" i="1" smtClean="0">
                                <a:latin typeface="Cambria Math" panose="02040503050406030204" pitchFamily="18" charset="0"/>
                              </a:rPr>
                              <m:t>0</m:t>
                            </m:r>
                          </m:e>
                        </m:d>
                        <m:r>
                          <a:rPr lang="pt-BR" b="0" i="1" smtClean="0">
                            <a:latin typeface="Cambria Math" panose="02040503050406030204" pitchFamily="18" charset="0"/>
                          </a:rPr>
                          <m:t>!</m:t>
                        </m:r>
                      </m:den>
                    </m:f>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30</m:t>
                        </m:r>
                      </m:e>
                      <m:sup>
                        <m:r>
                          <a:rPr lang="pt-BR" b="0" i="1" smtClean="0">
                            <a:latin typeface="Cambria Math" panose="02040503050406030204" pitchFamily="18" charset="0"/>
                          </a:rPr>
                          <m:t>0</m:t>
                        </m:r>
                      </m:sup>
                    </m:sSup>
                    <m:r>
                      <a:rPr lang="pt-BR" b="0" i="1" smtClean="0">
                        <a:latin typeface="Cambria Math" panose="02040503050406030204" pitchFamily="18" charset="0"/>
                      </a:rPr>
                      <m:t>. </m:t>
                    </m:r>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1</m:t>
                        </m:r>
                        <m:r>
                          <a:rPr lang="pt-BR" i="1">
                            <a:latin typeface="Cambria Math" panose="02040503050406030204" pitchFamily="18" charset="0"/>
                          </a:rPr>
                          <m:t>−</m:t>
                        </m:r>
                        <m:r>
                          <a:rPr lang="pt-BR" i="1">
                            <a:latin typeface="Cambria Math" panose="02040503050406030204" pitchFamily="18" charset="0"/>
                          </a:rPr>
                          <m:t>0</m:t>
                        </m:r>
                        <m:r>
                          <a:rPr lang="pt-BR" i="1">
                            <a:latin typeface="Cambria Math" panose="02040503050406030204" pitchFamily="18" charset="0"/>
                          </a:rPr>
                          <m:t>,</m:t>
                        </m:r>
                        <m:r>
                          <a:rPr lang="pt-BR" i="1">
                            <a:latin typeface="Cambria Math" panose="02040503050406030204" pitchFamily="18" charset="0"/>
                          </a:rPr>
                          <m:t>30</m:t>
                        </m:r>
                        <m:r>
                          <a:rPr lang="pt-BR" i="1">
                            <a:latin typeface="Cambria Math" panose="02040503050406030204" pitchFamily="18" charset="0"/>
                          </a:rPr>
                          <m:t>)</m:t>
                        </m:r>
                        <m:r>
                          <m:rPr>
                            <m:nor/>
                          </m:rPr>
                          <a:rPr lang="pt-BR" dirty="0"/>
                          <m:t> </m:t>
                        </m:r>
                      </m:e>
                      <m:sup>
                        <m:r>
                          <a:rPr lang="pt-BR" b="0" i="1" smtClean="0">
                            <a:latin typeface="Cambria Math" panose="02040503050406030204" pitchFamily="18" charset="0"/>
                          </a:rPr>
                          <m:t>10</m:t>
                        </m:r>
                        <m:r>
                          <a:rPr lang="pt-BR" b="0" i="1" smtClean="0">
                            <a:latin typeface="Cambria Math" panose="02040503050406030204" pitchFamily="18" charset="0"/>
                          </a:rPr>
                          <m:t>−</m:t>
                        </m:r>
                        <m:r>
                          <a:rPr lang="pt-BR" b="0" i="1" smtClean="0">
                            <a:latin typeface="Cambria Math" panose="02040503050406030204" pitchFamily="18" charset="0"/>
                          </a:rPr>
                          <m:t>0</m:t>
                        </m:r>
                      </m:sup>
                    </m:sSup>
                    <m:r>
                      <a:rPr lang="pt-BR" b="0" i="1" smtClean="0">
                        <a:latin typeface="Cambria Math" panose="02040503050406030204" pitchFamily="18" charset="0"/>
                      </a:rPr>
                      <m:t>=</m:t>
                    </m:r>
                    <m:r>
                      <a:rPr lang="pt-BR" b="0" i="1" smtClean="0">
                        <a:latin typeface="Cambria Math" panose="02040503050406030204" pitchFamily="18" charset="0"/>
                      </a:rPr>
                      <m:t>1</m:t>
                    </m:r>
                    <m:r>
                      <a:rPr lang="pt-BR" b="0" i="1" smtClean="0">
                        <a:latin typeface="Cambria Math" panose="02040503050406030204" pitchFamily="18" charset="0"/>
                      </a:rPr>
                      <m:t> . </m:t>
                    </m:r>
                    <m:r>
                      <a:rPr lang="pt-BR" b="0" i="1" smtClean="0">
                        <a:latin typeface="Cambria Math" panose="02040503050406030204" pitchFamily="18" charset="0"/>
                      </a:rPr>
                      <m:t>1</m:t>
                    </m:r>
                  </m:oMath>
                </a14:m>
                <a:r>
                  <a:rPr lang="pt-BR" dirty="0"/>
                  <a:t>.</a:t>
                </a:r>
                <a14:m>
                  <m:oMath xmlns:m="http://schemas.openxmlformats.org/officeDocument/2006/math">
                    <m:sSup>
                      <m:sSupPr>
                        <m:ctrlPr>
                          <a:rPr lang="pt-BR" b="0" i="1" smtClean="0">
                            <a:latin typeface="Cambria Math" panose="02040503050406030204" pitchFamily="18" charset="0"/>
                          </a:rPr>
                        </m:ctrlPr>
                      </m:sSupPr>
                      <m:e>
                        <m:r>
                          <a:rPr lang="pt-BR" b="0" i="1" smtClean="0">
                            <a:latin typeface="Cambria Math" panose="02040503050406030204" pitchFamily="18" charset="0"/>
                          </a:rPr>
                          <m:t> </m:t>
                        </m:r>
                        <m:r>
                          <a:rPr lang="pt-BR" b="0" i="1" smtClean="0">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7</m:t>
                        </m:r>
                      </m:e>
                      <m:sup>
                        <m:r>
                          <a:rPr lang="pt-BR" b="0" i="1" smtClean="0">
                            <a:latin typeface="Cambria Math" panose="02040503050406030204" pitchFamily="18" charset="0"/>
                          </a:rPr>
                          <m:t>10</m:t>
                        </m:r>
                      </m:sup>
                    </m:sSup>
                    <m:r>
                      <a:rPr lang="pt-BR" b="0" i="1" smtClean="0">
                        <a:latin typeface="Cambria Math" panose="02040503050406030204" pitchFamily="18" charset="0"/>
                      </a:rPr>
                      <m:t>=</m:t>
                    </m:r>
                    <m:r>
                      <a:rPr lang="pt-BR" b="0" i="1" smtClean="0">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0282</m:t>
                    </m:r>
                    <m:r>
                      <a:rPr lang="pt-BR" b="0" i="1" smtClean="0">
                        <a:latin typeface="Cambria Math" panose="02040503050406030204" pitchFamily="18" charset="0"/>
                      </a:rPr>
                      <m:t> </m:t>
                    </m:r>
                  </m:oMath>
                </a14:m>
                <a:endParaRPr lang="pt-BR" dirty="0"/>
              </a:p>
              <a:p>
                <a:pPr marL="0" indent="0">
                  <a:buNone/>
                </a:pPr>
                <a:r>
                  <a:rPr lang="pt-BR" dirty="0"/>
                  <a:t> </a:t>
                </a:r>
                <a14:m>
                  <m:oMath xmlns:m="http://schemas.openxmlformats.org/officeDocument/2006/math">
                    <m:r>
                      <a:rPr lang="pt-BR" i="1">
                        <a:latin typeface="Cambria Math" panose="02040503050406030204" pitchFamily="18" charset="0"/>
                      </a:rPr>
                      <m:t>𝑝</m:t>
                    </m:r>
                  </m:oMath>
                </a14:m>
                <a:r>
                  <a:rPr lang="pt-BR" dirty="0"/>
                  <a:t> = 0,30         </a:t>
                </a:r>
                <a14:m>
                  <m:oMath xmlns:m="http://schemas.openxmlformats.org/officeDocument/2006/math">
                    <m:r>
                      <a:rPr lang="pt-BR" b="0" i="0" smtClean="0">
                        <a:latin typeface="Cambria Math" panose="02040503050406030204" pitchFamily="18" charset="0"/>
                      </a:rPr>
                      <m:t>                                         </m:t>
                    </m:r>
                    <m:r>
                      <a:rPr lang="pt-BR" b="0" i="1" smtClean="0">
                        <a:latin typeface="Cambria Math" panose="02040503050406030204" pitchFamily="18" charset="0"/>
                      </a:rPr>
                      <m:t>𝑃</m:t>
                    </m:r>
                    <m:r>
                      <a:rPr lang="pt-BR" b="0" i="1" smtClean="0">
                        <a:latin typeface="Cambria Math" panose="02040503050406030204" pitchFamily="18" charset="0"/>
                      </a:rPr>
                      <m:t>=</m:t>
                    </m:r>
                    <m:r>
                      <a:rPr lang="pt-BR" b="0" i="1" smtClean="0">
                        <a:latin typeface="Cambria Math" panose="02040503050406030204" pitchFamily="18" charset="0"/>
                      </a:rPr>
                      <m:t>2</m:t>
                    </m:r>
                    <m:r>
                      <a:rPr lang="pt-BR" b="0" i="1" smtClean="0">
                        <a:latin typeface="Cambria Math" panose="02040503050406030204" pitchFamily="18" charset="0"/>
                      </a:rPr>
                      <m:t>,</m:t>
                    </m:r>
                    <m:r>
                      <a:rPr lang="pt-BR" b="0" i="1" smtClean="0">
                        <a:latin typeface="Cambria Math" panose="02040503050406030204" pitchFamily="18" charset="0"/>
                      </a:rPr>
                      <m:t>82</m:t>
                    </m:r>
                    <m:r>
                      <a:rPr lang="pt-BR" b="0" i="1" smtClean="0">
                        <a:latin typeface="Cambria Math" panose="02040503050406030204" pitchFamily="18" charset="0"/>
                      </a:rPr>
                      <m:t>%</m:t>
                    </m:r>
                  </m:oMath>
                </a14:m>
                <a:endParaRPr lang="pt-BR" dirty="0"/>
              </a:p>
              <a:p>
                <a:pPr marL="0" indent="0" algn="just">
                  <a:buNone/>
                </a:pP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14035" y="1505526"/>
                <a:ext cx="11637819" cy="5200073"/>
              </a:xfrm>
              <a:blipFill rotWithShape="0">
                <a:blip r:embed="rId2"/>
                <a:stretch>
                  <a:fillRect l="-943" t="-1758" r="-943" b="-3048"/>
                </a:stretch>
              </a:blipFill>
            </p:spPr>
            <p:txBody>
              <a:bodyPr/>
              <a:lstStyle/>
              <a:p>
                <a:r>
                  <a:rPr lang="pt-BR">
                    <a:noFill/>
                  </a:rPr>
                  <a:t> </a:t>
                </a:r>
              </a:p>
            </p:txBody>
          </p:sp>
        </mc:Fallback>
      </mc:AlternateContent>
    </p:spTree>
    <p:extLst>
      <p:ext uri="{BB962C8B-B14F-4D97-AF65-F5344CB8AC3E}">
        <p14:creationId xmlns:p14="http://schemas.microsoft.com/office/powerpoint/2010/main" val="3453265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1806"/>
            <a:ext cx="10515600" cy="840260"/>
          </a:xfrm>
        </p:spPr>
        <p:txBody>
          <a:bodyPr/>
          <a:lstStyle/>
          <a:p>
            <a:pPr algn="ctr"/>
            <a:endParaRPr lang="pt-BR" dirty="0"/>
          </a:p>
        </p:txBody>
      </p:sp>
      <p:sp>
        <p:nvSpPr>
          <p:cNvPr id="3" name="Espaço Reservado para Conteúdo 2"/>
          <p:cNvSpPr>
            <a:spLocks noGrp="1"/>
          </p:cNvSpPr>
          <p:nvPr>
            <p:ph idx="1"/>
          </p:nvPr>
        </p:nvSpPr>
        <p:spPr>
          <a:xfrm>
            <a:off x="205947" y="972066"/>
            <a:ext cx="11745908" cy="5733533"/>
          </a:xfrm>
        </p:spPr>
        <p:txBody>
          <a:bodyPr>
            <a:normAutofit lnSpcReduction="10000"/>
          </a:bodyPr>
          <a:lstStyle/>
          <a:p>
            <a:pPr marL="0" indent="0" algn="just">
              <a:buNone/>
            </a:pPr>
            <a:endParaRPr lang="pt-BR" dirty="0"/>
          </a:p>
          <a:p>
            <a:pPr marL="0" indent="0" algn="just">
              <a:buNone/>
            </a:pPr>
            <a:endParaRPr lang="pt-BR" dirty="0"/>
          </a:p>
          <a:p>
            <a:pPr marL="0" indent="0" algn="just">
              <a:buNone/>
            </a:pPr>
            <a:endParaRPr lang="pt-BR" dirty="0"/>
          </a:p>
          <a:p>
            <a:pPr marL="0" indent="0" algn="just">
              <a:buNone/>
            </a:pPr>
            <a:endParaRPr lang="pt-BR" dirty="0"/>
          </a:p>
          <a:p>
            <a:pPr marL="0" indent="0" algn="just">
              <a:buNone/>
            </a:pPr>
            <a:endParaRPr lang="pt-BR" dirty="0"/>
          </a:p>
          <a:p>
            <a:pPr marL="0" indent="0" algn="just">
              <a:buNone/>
            </a:pPr>
            <a:endParaRPr lang="pt-BR" dirty="0"/>
          </a:p>
          <a:p>
            <a:pPr marL="0" indent="0" algn="just">
              <a:buNone/>
            </a:pPr>
            <a:endParaRPr lang="pt-BR" dirty="0"/>
          </a:p>
          <a:p>
            <a:pPr marL="0" indent="0" algn="just">
              <a:buNone/>
            </a:pPr>
            <a:endParaRPr lang="pt-BR" dirty="0"/>
          </a:p>
          <a:p>
            <a:pPr marL="0" indent="0" algn="just">
              <a:buNone/>
            </a:pPr>
            <a:endParaRPr lang="pt-BR" dirty="0"/>
          </a:p>
          <a:p>
            <a:pPr marL="0" indent="0" algn="just">
              <a:buNone/>
            </a:pPr>
            <a:endParaRPr lang="pt-BR" dirty="0"/>
          </a:p>
          <a:p>
            <a:pPr marL="0" indent="0" algn="just">
              <a:buNone/>
            </a:pPr>
            <a:r>
              <a:rPr lang="pt-BR" dirty="0"/>
              <a:t>Tabela completa em:</a:t>
            </a:r>
          </a:p>
          <a:p>
            <a:pPr marL="0" indent="0" algn="just">
              <a:spcBef>
                <a:spcPts val="0"/>
              </a:spcBef>
              <a:buNone/>
            </a:pPr>
            <a:r>
              <a:rPr lang="pt-BR" dirty="0">
                <a:hlinkClick r:id="rId2"/>
              </a:rPr>
              <a:t>http://www.esac.pt/noronha/estatistica/praticas/Tabela%20Binomial.pdf</a:t>
            </a:r>
            <a:r>
              <a:rPr lang="pt-BR" dirty="0"/>
              <a:t> </a:t>
            </a:r>
          </a:p>
        </p:txBody>
      </p:sp>
      <p:pic>
        <p:nvPicPr>
          <p:cNvPr id="4" name="Imagem 3"/>
          <p:cNvPicPr>
            <a:picLocks noChangeAspect="1"/>
          </p:cNvPicPr>
          <p:nvPr/>
        </p:nvPicPr>
        <p:blipFill>
          <a:blip r:embed="rId3"/>
          <a:stretch>
            <a:fillRect/>
          </a:stretch>
        </p:blipFill>
        <p:spPr>
          <a:xfrm>
            <a:off x="2131500" y="0"/>
            <a:ext cx="7894801" cy="5577700"/>
          </a:xfrm>
          <a:prstGeom prst="rect">
            <a:avLst/>
          </a:prstGeom>
        </p:spPr>
      </p:pic>
    </p:spTree>
    <p:extLst>
      <p:ext uri="{BB962C8B-B14F-4D97-AF65-F5344CB8AC3E}">
        <p14:creationId xmlns:p14="http://schemas.microsoft.com/office/powerpoint/2010/main" val="247047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5144" y="161926"/>
            <a:ext cx="10515600" cy="835602"/>
          </a:xfrm>
        </p:spPr>
        <p:txBody>
          <a:bodyPr/>
          <a:lstStyle/>
          <a:p>
            <a:pPr algn="ctr"/>
            <a:r>
              <a:rPr lang="pt-BR" b="1" dirty="0"/>
              <a:t>Distribuição Discreta Poisson</a:t>
            </a:r>
            <a:endParaRPr lang="pt-BR" dirty="0"/>
          </a:p>
        </p:txBody>
      </p:sp>
      <p:sp>
        <p:nvSpPr>
          <p:cNvPr id="3" name="Espaço Reservado para Conteúdo 2"/>
          <p:cNvSpPr>
            <a:spLocks noGrp="1"/>
          </p:cNvSpPr>
          <p:nvPr>
            <p:ph idx="1"/>
          </p:nvPr>
        </p:nvSpPr>
        <p:spPr>
          <a:xfrm>
            <a:off x="314035" y="997528"/>
            <a:ext cx="11637819" cy="5708071"/>
          </a:xfrm>
        </p:spPr>
        <p:txBody>
          <a:bodyPr/>
          <a:lstStyle/>
          <a:p>
            <a:pPr marL="0" indent="0" algn="just">
              <a:buNone/>
            </a:pPr>
            <a:r>
              <a:rPr lang="pt-BR" dirty="0"/>
              <a:t>.</a:t>
            </a:r>
          </a:p>
        </p:txBody>
      </p:sp>
      <p:pic>
        <p:nvPicPr>
          <p:cNvPr id="4" name="Imagem 3"/>
          <p:cNvPicPr>
            <a:picLocks noChangeAspect="1"/>
          </p:cNvPicPr>
          <p:nvPr/>
        </p:nvPicPr>
        <p:blipFill>
          <a:blip r:embed="rId2"/>
          <a:stretch>
            <a:fillRect/>
          </a:stretch>
        </p:blipFill>
        <p:spPr>
          <a:xfrm>
            <a:off x="3925575" y="1267400"/>
            <a:ext cx="4340850" cy="4323200"/>
          </a:xfrm>
          <a:prstGeom prst="rect">
            <a:avLst/>
          </a:prstGeom>
        </p:spPr>
      </p:pic>
    </p:spTree>
    <p:extLst>
      <p:ext uri="{BB962C8B-B14F-4D97-AF65-F5344CB8AC3E}">
        <p14:creationId xmlns:p14="http://schemas.microsoft.com/office/powerpoint/2010/main" val="1704937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5144" y="161926"/>
            <a:ext cx="10515600" cy="835602"/>
          </a:xfrm>
        </p:spPr>
        <p:txBody>
          <a:bodyPr/>
          <a:lstStyle/>
          <a:p>
            <a:pPr algn="ctr"/>
            <a:r>
              <a:rPr lang="pt-BR" b="1" dirty="0"/>
              <a:t>Distribuição Discreta Poisson</a:t>
            </a:r>
            <a:endParaRPr lang="pt-BR" dirty="0"/>
          </a:p>
        </p:txBody>
      </p:sp>
      <p:sp>
        <p:nvSpPr>
          <p:cNvPr id="3" name="Espaço Reservado para Conteúdo 2"/>
          <p:cNvSpPr>
            <a:spLocks noGrp="1"/>
          </p:cNvSpPr>
          <p:nvPr>
            <p:ph idx="1"/>
          </p:nvPr>
        </p:nvSpPr>
        <p:spPr>
          <a:xfrm>
            <a:off x="314035" y="997528"/>
            <a:ext cx="11637819" cy="5708071"/>
          </a:xfrm>
        </p:spPr>
        <p:txBody>
          <a:bodyPr/>
          <a:lstStyle/>
          <a:p>
            <a:pPr marL="0" indent="0" algn="just">
              <a:buNone/>
            </a:pPr>
            <a:r>
              <a:rPr lang="pt-BR" dirty="0"/>
              <a:t>A distribuição discreta de Poisson apresenta a probabilidade de Poisson de ocorrência de um determinado número de sucessos.</a:t>
            </a:r>
          </a:p>
          <a:p>
            <a:pPr marL="0" indent="0">
              <a:buNone/>
            </a:pPr>
            <a:endParaRPr lang="pt-BR" dirty="0"/>
          </a:p>
          <a:p>
            <a:pPr marL="0" indent="0" algn="just">
              <a:buNone/>
            </a:pPr>
            <a:r>
              <a:rPr lang="pt-BR" dirty="0"/>
              <a:t>A principal característica das probabilidades de Poisson é que os eventos ocorrem em um “</a:t>
            </a:r>
            <a:r>
              <a:rPr lang="pt-BR" dirty="0" err="1"/>
              <a:t>continuum</a:t>
            </a:r>
            <a:r>
              <a:rPr lang="pt-BR" dirty="0"/>
              <a:t>” de tempo e espaço. É o chamado processo de Poisson.</a:t>
            </a:r>
          </a:p>
          <a:p>
            <a:pPr marL="0" indent="0" algn="just">
              <a:buNone/>
            </a:pPr>
            <a:endParaRPr lang="pt-BR" dirty="0"/>
          </a:p>
          <a:p>
            <a:pPr marL="0" indent="0" algn="just">
              <a:buNone/>
            </a:pPr>
            <a:r>
              <a:rPr lang="pt-BR" dirty="0"/>
              <a:t>Exemplos: chamadas em uma central telefônica; navios que atracam em um porto; água que é transportada por um rio, etc.</a:t>
            </a:r>
          </a:p>
        </p:txBody>
      </p:sp>
    </p:spTree>
    <p:extLst>
      <p:ext uri="{BB962C8B-B14F-4D97-AF65-F5344CB8AC3E}">
        <p14:creationId xmlns:p14="http://schemas.microsoft.com/office/powerpoint/2010/main" val="798974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1162"/>
            <a:ext cx="10515600" cy="715530"/>
          </a:xfrm>
        </p:spPr>
        <p:txBody>
          <a:bodyPr/>
          <a:lstStyle/>
          <a:p>
            <a:pPr algn="ctr"/>
            <a:r>
              <a:rPr lang="pt-BR" b="1" dirty="0"/>
              <a:t>Distribuição Discreta Poisson</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41745" y="960582"/>
                <a:ext cx="11526982" cy="5680363"/>
              </a:xfrm>
            </p:spPr>
            <p:txBody>
              <a:bodyPr/>
              <a:lstStyle/>
              <a:p>
                <a:endParaRPr lang="pt-BR" dirty="0"/>
              </a:p>
              <a:p>
                <a:pPr marL="0" indent="0">
                  <a:buNone/>
                </a:pPr>
                <a:r>
                  <a:rPr lang="pt-BR" dirty="0"/>
                  <a:t>A estimativa da probabilidade de Poisson é dada por:</a:t>
                </a:r>
              </a:p>
              <a:p>
                <a:pPr marL="0" indent="0">
                  <a:buNone/>
                </a:pPr>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0" i="1" smtClean="0">
                              <a:latin typeface="Cambria Math" panose="02040503050406030204" pitchFamily="18" charset="0"/>
                            </a:rPr>
                            <m:t>𝑋</m:t>
                          </m:r>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𝜆</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𝜆</m:t>
                              </m:r>
                            </m:e>
                            <m:sup>
                              <m:r>
                                <a:rPr lang="pt-BR" b="0" i="1" smtClean="0">
                                  <a:latin typeface="Cambria Math" panose="02040503050406030204" pitchFamily="18" charset="0"/>
                                </a:rPr>
                                <m:t>𝑋</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𝜆</m:t>
                              </m:r>
                            </m:sup>
                          </m:sSup>
                        </m:num>
                        <m:den>
                          <m:r>
                            <a:rPr lang="pt-BR" b="0" i="1" smtClean="0">
                              <a:latin typeface="Cambria Math" panose="02040503050406030204" pitchFamily="18" charset="0"/>
                            </a:rPr>
                            <m:t>𝑋</m:t>
                          </m:r>
                          <m:r>
                            <a:rPr lang="pt-BR" b="0" i="1" smtClean="0">
                              <a:latin typeface="Cambria Math" panose="02040503050406030204" pitchFamily="18" charset="0"/>
                            </a:rPr>
                            <m:t>!</m:t>
                          </m:r>
                        </m:den>
                      </m:f>
                    </m:oMath>
                  </m:oMathPara>
                </a14:m>
                <a:endParaRPr lang="pt-BR" dirty="0"/>
              </a:p>
              <a:p>
                <a:pPr marL="0" indent="0">
                  <a:buNone/>
                </a:pPr>
                <a:r>
                  <a:rPr lang="pt-BR" dirty="0"/>
                  <a:t>Em que:</a:t>
                </a:r>
              </a:p>
              <a:p>
                <a:pPr marL="0" indent="0">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i="1">
                            <a:latin typeface="Cambria Math" panose="02040503050406030204" pitchFamily="18" charset="0"/>
                          </a:rPr>
                          <m:t>𝑋</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𝜆</m:t>
                        </m:r>
                      </m:e>
                    </m:d>
                  </m:oMath>
                </a14:m>
                <a:r>
                  <a:rPr lang="pt-BR" dirty="0"/>
                  <a:t> = Probabilidade de Poisson;</a:t>
                </a:r>
              </a:p>
              <a:p>
                <a:pPr marL="0" indent="0">
                  <a:buNone/>
                </a:pP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 número médio de sucessos;</a:t>
                </a:r>
              </a:p>
              <a:p>
                <a:pPr marL="0" indent="0">
                  <a:buNone/>
                </a:pPr>
                <a:r>
                  <a:rPr lang="pt-BR" i="1" dirty="0"/>
                  <a:t>X </a:t>
                </a:r>
                <a:r>
                  <a:rPr lang="pt-BR" dirty="0"/>
                  <a:t>= Dado número de sucessos de interesse</a:t>
                </a:r>
                <a:r>
                  <a:rPr lang="pt-BR" i="1"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41745" y="960582"/>
                <a:ext cx="11526982" cy="5680363"/>
              </a:xfrm>
              <a:blipFill rotWithShape="0">
                <a:blip r:embed="rId2"/>
                <a:stretch>
                  <a:fillRect l="-1058"/>
                </a:stretch>
              </a:blipFill>
            </p:spPr>
            <p:txBody>
              <a:bodyPr/>
              <a:lstStyle/>
              <a:p>
                <a:r>
                  <a:rPr lang="pt-BR">
                    <a:noFill/>
                  </a:rPr>
                  <a:t> </a:t>
                </a:r>
              </a:p>
            </p:txBody>
          </p:sp>
        </mc:Fallback>
      </mc:AlternateContent>
    </p:spTree>
    <p:extLst>
      <p:ext uri="{BB962C8B-B14F-4D97-AF65-F5344CB8AC3E}">
        <p14:creationId xmlns:p14="http://schemas.microsoft.com/office/powerpoint/2010/main" val="42073650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1162"/>
            <a:ext cx="10515600" cy="715530"/>
          </a:xfrm>
        </p:spPr>
        <p:txBody>
          <a:bodyPr/>
          <a:lstStyle/>
          <a:p>
            <a:pPr algn="ctr"/>
            <a:r>
              <a:rPr lang="pt-BR" b="1" dirty="0"/>
              <a:t>Distribuição Discreta Poisson</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41745" y="960582"/>
                <a:ext cx="11526982" cy="5680363"/>
              </a:xfrm>
            </p:spPr>
            <p:txBody>
              <a:bodyPr/>
              <a:lstStyle/>
              <a:p>
                <a:endParaRPr lang="pt-BR" dirty="0"/>
              </a:p>
              <a:p>
                <a:pPr marL="0" indent="0" algn="just">
                  <a:buNone/>
                </a:pPr>
                <a:r>
                  <a:rPr lang="pt-BR" dirty="0"/>
                  <a:t>Exemplo: Um departamento de informática recebe em média 5 chamadas por hora de usuários para solucionar problemas em um dado software. A probabilidade de que, em uma hora selecionada aleatoriamente, sejam recebidas exatamente 3 chamadas é:</a:t>
                </a:r>
              </a:p>
              <a:p>
                <a:pPr marL="0" indent="0">
                  <a:buNone/>
                </a:pPr>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0" i="1" smtClean="0">
                              <a:latin typeface="Cambria Math" panose="02040503050406030204" pitchFamily="18" charset="0"/>
                            </a:rPr>
                            <m:t>𝑋</m:t>
                          </m:r>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𝜆</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𝜆</m:t>
                              </m:r>
                            </m:e>
                            <m:sup>
                              <m:r>
                                <a:rPr lang="pt-BR" b="0" i="1" smtClean="0">
                                  <a:latin typeface="Cambria Math" panose="02040503050406030204" pitchFamily="18" charset="0"/>
                                </a:rPr>
                                <m:t>𝑋</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𝜆</m:t>
                              </m:r>
                            </m:sup>
                          </m:sSup>
                        </m:num>
                        <m:den>
                          <m:r>
                            <a:rPr lang="pt-BR" b="0" i="1" smtClean="0">
                              <a:latin typeface="Cambria Math" panose="02040503050406030204" pitchFamily="18" charset="0"/>
                            </a:rPr>
                            <m:t>𝑋</m:t>
                          </m:r>
                          <m:r>
                            <a:rPr lang="pt-BR" b="0" i="1" smtClean="0">
                              <a:latin typeface="Cambria Math" panose="02040503050406030204" pitchFamily="18" charset="0"/>
                            </a:rPr>
                            <m:t>!</m:t>
                          </m:r>
                        </m:den>
                      </m:f>
                      <m:r>
                        <a:rPr lang="pt-BR" b="0" i="1" smtClean="0">
                          <a:latin typeface="Cambria Math" panose="02040503050406030204" pitchFamily="18" charset="0"/>
                        </a:rPr>
                        <m:t>= </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5</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−5</m:t>
                              </m:r>
                            </m:sup>
                          </m:sSup>
                        </m:num>
                        <m:den>
                          <m:r>
                            <a:rPr lang="pt-BR" b="0" i="1" smtClean="0">
                              <a:latin typeface="Cambria Math" panose="02040503050406030204" pitchFamily="18" charset="0"/>
                            </a:rPr>
                            <m:t>3!</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125 . 0,00673795</m:t>
                          </m:r>
                        </m:num>
                        <m:den>
                          <m:r>
                            <a:rPr lang="pt-BR" b="0" i="1" smtClean="0">
                              <a:latin typeface="Cambria Math" panose="02040503050406030204" pitchFamily="18" charset="0"/>
                            </a:rPr>
                            <m:t>6</m:t>
                          </m:r>
                        </m:den>
                      </m:f>
                      <m:r>
                        <a:rPr lang="pt-BR" b="0" i="1" smtClean="0">
                          <a:latin typeface="Cambria Math" panose="02040503050406030204" pitchFamily="18" charset="0"/>
                        </a:rPr>
                        <m:t>=0,1404=14,04% </m:t>
                      </m:r>
                    </m:oMath>
                  </m:oMathPara>
                </a14:m>
                <a:endParaRPr lang="pt-BR" dirty="0"/>
              </a:p>
              <a:p>
                <a:pPr marL="0" indent="0">
                  <a:buNone/>
                </a:pPr>
                <a:r>
                  <a:rPr lang="pt-BR" dirty="0"/>
                  <a:t>Para:</a:t>
                </a:r>
              </a:p>
              <a:p>
                <a:pPr marL="0" indent="0">
                  <a:buNone/>
                </a:pPr>
                <a14:m>
                  <m:oMath xmlns:m="http://schemas.openxmlformats.org/officeDocument/2006/math">
                    <m:r>
                      <a:rPr lang="pt-BR" i="1">
                        <a:latin typeface="Cambria Math" panose="02040503050406030204" pitchFamily="18" charset="0"/>
                        <a:ea typeface="Cambria Math" panose="02040503050406030204" pitchFamily="18" charset="0"/>
                      </a:rPr>
                      <m:t>𝜆</m:t>
                    </m:r>
                  </m:oMath>
                </a14:m>
                <a:r>
                  <a:rPr lang="pt-BR" dirty="0"/>
                  <a:t> = 5;</a:t>
                </a:r>
              </a:p>
              <a:p>
                <a:pPr marL="0" indent="0">
                  <a:buNone/>
                </a:pPr>
                <a:r>
                  <a:rPr lang="pt-BR" i="1" dirty="0"/>
                  <a:t>X </a:t>
                </a:r>
                <a:r>
                  <a:rPr lang="pt-BR" dirty="0"/>
                  <a:t>= 3</a:t>
                </a:r>
                <a:r>
                  <a:rPr lang="pt-BR" i="1" dirty="0"/>
                  <a:t>;</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41745" y="960582"/>
                <a:ext cx="11526982" cy="5680363"/>
              </a:xfrm>
              <a:blipFill rotWithShape="0">
                <a:blip r:embed="rId2"/>
                <a:stretch>
                  <a:fillRect l="-1058" r="-1111"/>
                </a:stretch>
              </a:blipFill>
            </p:spPr>
            <p:txBody>
              <a:bodyPr/>
              <a:lstStyle/>
              <a:p>
                <a:r>
                  <a:rPr lang="pt-BR">
                    <a:noFill/>
                  </a:rPr>
                  <a:t> </a:t>
                </a:r>
              </a:p>
            </p:txBody>
          </p:sp>
        </mc:Fallback>
      </mc:AlternateContent>
    </p:spTree>
    <p:extLst>
      <p:ext uri="{BB962C8B-B14F-4D97-AF65-F5344CB8AC3E}">
        <p14:creationId xmlns:p14="http://schemas.microsoft.com/office/powerpoint/2010/main" val="2922320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1162"/>
            <a:ext cx="10515600" cy="715530"/>
          </a:xfrm>
        </p:spPr>
        <p:txBody>
          <a:bodyPr/>
          <a:lstStyle/>
          <a:p>
            <a:pPr algn="ctr"/>
            <a:endParaRPr lang="pt-BR" b="1" dirty="0"/>
          </a:p>
        </p:txBody>
      </p:sp>
      <p:sp>
        <p:nvSpPr>
          <p:cNvPr id="3" name="Espaço Reservado para Conteúdo 2"/>
          <p:cNvSpPr>
            <a:spLocks noGrp="1"/>
          </p:cNvSpPr>
          <p:nvPr>
            <p:ph idx="1"/>
          </p:nvPr>
        </p:nvSpPr>
        <p:spPr>
          <a:xfrm>
            <a:off x="341745" y="960582"/>
            <a:ext cx="11526982" cy="5680363"/>
          </a:xfrm>
        </p:spPr>
        <p:txBody>
          <a:bodyPr>
            <a:normAutofit lnSpcReduction="10000"/>
          </a:bodyPr>
          <a:lstStyle/>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pPr marL="0" indent="0">
              <a:spcBef>
                <a:spcPts val="0"/>
              </a:spcBef>
              <a:buNone/>
            </a:pPr>
            <a:endParaRPr lang="pt-BR" dirty="0"/>
          </a:p>
          <a:p>
            <a:pPr marL="0" indent="0">
              <a:spcBef>
                <a:spcPts val="0"/>
              </a:spcBef>
              <a:buNone/>
            </a:pPr>
            <a:r>
              <a:rPr lang="pt-BR" dirty="0"/>
              <a:t>Tabela completa em:</a:t>
            </a:r>
          </a:p>
          <a:p>
            <a:pPr marL="0" indent="0">
              <a:spcBef>
                <a:spcPts val="0"/>
              </a:spcBef>
              <a:buNone/>
            </a:pPr>
            <a:r>
              <a:rPr lang="pt-BR" dirty="0">
                <a:hlinkClick r:id="rId2"/>
              </a:rPr>
              <a:t>http://www.esac.pt/noronha/estatistica/praticas/Tabela%20Poisson.pdf</a:t>
            </a:r>
            <a:r>
              <a:rPr lang="pt-BR" dirty="0"/>
              <a:t> </a:t>
            </a:r>
          </a:p>
        </p:txBody>
      </p:sp>
      <p:pic>
        <p:nvPicPr>
          <p:cNvPr id="4" name="Imagem 3"/>
          <p:cNvPicPr>
            <a:picLocks noChangeAspect="1"/>
          </p:cNvPicPr>
          <p:nvPr/>
        </p:nvPicPr>
        <p:blipFill>
          <a:blip r:embed="rId3"/>
          <a:stretch>
            <a:fillRect/>
          </a:stretch>
        </p:blipFill>
        <p:spPr>
          <a:xfrm>
            <a:off x="1540476" y="171161"/>
            <a:ext cx="8699156" cy="5183433"/>
          </a:xfrm>
          <a:prstGeom prst="rect">
            <a:avLst/>
          </a:prstGeom>
        </p:spPr>
      </p:pic>
    </p:spTree>
    <p:extLst>
      <p:ext uri="{BB962C8B-B14F-4D97-AF65-F5344CB8AC3E}">
        <p14:creationId xmlns:p14="http://schemas.microsoft.com/office/powerpoint/2010/main" val="2454685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1162"/>
            <a:ext cx="10515600" cy="715530"/>
          </a:xfrm>
        </p:spPr>
        <p:txBody>
          <a:bodyPr/>
          <a:lstStyle/>
          <a:p>
            <a:pPr algn="ctr"/>
            <a:r>
              <a:rPr lang="pt-BR" b="1" dirty="0"/>
              <a:t>Distribuição Discreta Geométrica</a:t>
            </a:r>
          </a:p>
        </p:txBody>
      </p:sp>
      <p:sp>
        <p:nvSpPr>
          <p:cNvPr id="3" name="Espaço Reservado para Conteúdo 2"/>
          <p:cNvSpPr>
            <a:spLocks noGrp="1"/>
          </p:cNvSpPr>
          <p:nvPr>
            <p:ph idx="1"/>
          </p:nvPr>
        </p:nvSpPr>
        <p:spPr>
          <a:xfrm>
            <a:off x="186170" y="1096819"/>
            <a:ext cx="11526982" cy="5680363"/>
          </a:xfrm>
        </p:spPr>
        <p:txBody>
          <a:bodyPr/>
          <a:lstStyle/>
          <a:p>
            <a:pPr marL="0" indent="0" algn="just">
              <a:buNone/>
            </a:pPr>
            <a:endParaRPr lang="pt-BR" dirty="0"/>
          </a:p>
          <a:p>
            <a:pPr marL="0" indent="0" algn="just">
              <a:buNone/>
            </a:pPr>
            <a:endParaRPr lang="pt-BR" dirty="0"/>
          </a:p>
          <a:p>
            <a:pPr marL="0" indent="0" algn="just">
              <a:buNone/>
            </a:pPr>
            <a:endParaRPr lang="pt-BR" dirty="0"/>
          </a:p>
        </p:txBody>
      </p:sp>
      <p:pic>
        <p:nvPicPr>
          <p:cNvPr id="4" name="Imagem 3"/>
          <p:cNvPicPr>
            <a:picLocks noChangeAspect="1"/>
          </p:cNvPicPr>
          <p:nvPr/>
        </p:nvPicPr>
        <p:blipFill>
          <a:blip r:embed="rId2"/>
          <a:stretch>
            <a:fillRect/>
          </a:stretch>
        </p:blipFill>
        <p:spPr>
          <a:xfrm>
            <a:off x="3925575" y="1267400"/>
            <a:ext cx="4340850" cy="4323200"/>
          </a:xfrm>
          <a:prstGeom prst="rect">
            <a:avLst/>
          </a:prstGeom>
        </p:spPr>
      </p:pic>
    </p:spTree>
    <p:extLst>
      <p:ext uri="{BB962C8B-B14F-4D97-AF65-F5344CB8AC3E}">
        <p14:creationId xmlns:p14="http://schemas.microsoft.com/office/powerpoint/2010/main" val="328156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5744"/>
            <a:ext cx="10515600" cy="867930"/>
          </a:xfrm>
        </p:spPr>
        <p:txBody>
          <a:bodyPr/>
          <a:lstStyle/>
          <a:p>
            <a:pPr algn="ctr"/>
            <a:r>
              <a:rPr lang="pt-BR" b="1" dirty="0"/>
              <a:t>IMPORTÂNCIA DA ESTATÍSTICA</a:t>
            </a:r>
          </a:p>
        </p:txBody>
      </p:sp>
      <p:sp>
        <p:nvSpPr>
          <p:cNvPr id="3" name="Espaço Reservado para Conteúdo 2"/>
          <p:cNvSpPr>
            <a:spLocks noGrp="1"/>
          </p:cNvSpPr>
          <p:nvPr>
            <p:ph idx="1"/>
          </p:nvPr>
        </p:nvSpPr>
        <p:spPr>
          <a:xfrm>
            <a:off x="290945" y="845127"/>
            <a:ext cx="11582400" cy="6012873"/>
          </a:xfrm>
        </p:spPr>
        <p:txBody>
          <a:bodyPr>
            <a:normAutofit fontScale="92500" lnSpcReduction="20000"/>
          </a:bodyPr>
          <a:lstStyle/>
          <a:p>
            <a:pPr algn="just"/>
            <a:r>
              <a:rPr lang="pt-BR" sz="3200" dirty="0"/>
              <a:t>Interpretação de dados</a:t>
            </a:r>
          </a:p>
          <a:p>
            <a:pPr marL="0" indent="0" algn="just">
              <a:buNone/>
            </a:pPr>
            <a:r>
              <a:rPr lang="pt-BR" sz="3200" dirty="0"/>
              <a:t>Exemplos:</a:t>
            </a:r>
          </a:p>
          <a:p>
            <a:pPr algn="just">
              <a:buFont typeface="Wingdings" panose="05000000000000000000" pitchFamily="2" charset="2"/>
              <a:buChar char="v"/>
            </a:pPr>
            <a:r>
              <a:rPr lang="pt-BR" sz="3200" dirty="0"/>
              <a:t> Questões socioeconômicas e demográficas (renda, consumo, migração, etc.);</a:t>
            </a:r>
          </a:p>
          <a:p>
            <a:pPr algn="just">
              <a:buFont typeface="Wingdings" panose="05000000000000000000" pitchFamily="2" charset="2"/>
              <a:buChar char="v"/>
            </a:pPr>
            <a:r>
              <a:rPr lang="pt-BR" sz="3200" dirty="0"/>
              <a:t> Questões de saúde e epidemiologia (doenças, tratamentos, etc.);</a:t>
            </a:r>
          </a:p>
          <a:p>
            <a:pPr algn="just">
              <a:buFont typeface="Wingdings" panose="05000000000000000000" pitchFamily="2" charset="2"/>
              <a:buChar char="v"/>
            </a:pPr>
            <a:r>
              <a:rPr lang="pt-BR" sz="3200" dirty="0"/>
              <a:t> Questões climáticas (chuvas, matas, calor, etc.);</a:t>
            </a:r>
          </a:p>
          <a:p>
            <a:pPr algn="just">
              <a:buFont typeface="Wingdings" panose="05000000000000000000" pitchFamily="2" charset="2"/>
              <a:buChar char="v"/>
            </a:pPr>
            <a:r>
              <a:rPr lang="pt-BR" sz="3200" dirty="0"/>
              <a:t> Agropecuária (produção, perdas, etc.)</a:t>
            </a:r>
          </a:p>
          <a:p>
            <a:pPr algn="just">
              <a:buFont typeface="Wingdings" panose="05000000000000000000" pitchFamily="2" charset="2"/>
              <a:buChar char="v"/>
            </a:pPr>
            <a:r>
              <a:rPr lang="pt-BR" sz="3200" dirty="0"/>
              <a:t> Setor público (análise de impactos, projetos, etc.)</a:t>
            </a:r>
          </a:p>
          <a:p>
            <a:pPr algn="just">
              <a:buFont typeface="Wingdings" panose="05000000000000000000" pitchFamily="2" charset="2"/>
              <a:buChar char="v"/>
            </a:pPr>
            <a:r>
              <a:rPr lang="pt-BR" sz="3200" dirty="0"/>
              <a:t> Política (pesquisas eleitorais e de opinião pública, etc.)</a:t>
            </a:r>
          </a:p>
          <a:p>
            <a:pPr algn="just">
              <a:buFont typeface="Wingdings" panose="05000000000000000000" pitchFamily="2" charset="2"/>
              <a:buChar char="v"/>
            </a:pPr>
            <a:r>
              <a:rPr lang="pt-BR" sz="3200" dirty="0"/>
              <a:t> Propaganda (pesquisa de mercado, novos produtos, etc.)</a:t>
            </a:r>
          </a:p>
          <a:p>
            <a:pPr marL="0" indent="0" algn="just">
              <a:buNone/>
            </a:pPr>
            <a:endParaRPr lang="pt-BR" sz="3200" dirty="0"/>
          </a:p>
          <a:p>
            <a:pPr algn="just"/>
            <a:r>
              <a:rPr lang="pt-BR" sz="3200" dirty="0"/>
              <a:t>Vasta literatura sobre métodos e aplicações empíricas;</a:t>
            </a:r>
          </a:p>
          <a:p>
            <a:pPr algn="just"/>
            <a:r>
              <a:rPr lang="pt-BR" sz="3200" dirty="0"/>
              <a:t>Aplicações científicas.</a:t>
            </a:r>
          </a:p>
        </p:txBody>
      </p:sp>
    </p:spTree>
    <p:extLst>
      <p:ext uri="{BB962C8B-B14F-4D97-AF65-F5344CB8AC3E}">
        <p14:creationId xmlns:p14="http://schemas.microsoft.com/office/powerpoint/2010/main" val="23391254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1162"/>
            <a:ext cx="10515600" cy="715530"/>
          </a:xfrm>
        </p:spPr>
        <p:txBody>
          <a:bodyPr/>
          <a:lstStyle/>
          <a:p>
            <a:pPr algn="ctr"/>
            <a:r>
              <a:rPr lang="pt-BR" b="1" dirty="0"/>
              <a:t>Distribuição Discreta Geométrica</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86170" y="1096819"/>
                <a:ext cx="11526982" cy="5680363"/>
              </a:xfrm>
            </p:spPr>
            <p:txBody>
              <a:bodyPr/>
              <a:lstStyle/>
              <a:p>
                <a:pPr marL="0" indent="0" algn="just">
                  <a:spcAft>
                    <a:spcPts val="1800"/>
                  </a:spcAft>
                  <a:buNone/>
                </a:pPr>
                <a:r>
                  <a:rPr lang="pt-BR" dirty="0"/>
                  <a:t>A Distribuição Geométrica considera a probabilidade da ocorrência do número de fracassos até acontecer o primeiro sucesso. O cálculo é dado por:</a:t>
                </a:r>
              </a:p>
              <a:p>
                <a:pPr marL="0" indent="0" algn="just">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i="1">
                              <a:latin typeface="Cambria Math" panose="02040503050406030204" pitchFamily="18" charset="0"/>
                            </a:rPr>
                            <m:t>𝑌</m:t>
                          </m:r>
                          <m:r>
                            <a:rPr lang="pt-BR" i="1">
                              <a:latin typeface="Cambria Math" panose="02040503050406030204" pitchFamily="18" charset="0"/>
                            </a:rPr>
                            <m:t>=</m:t>
                          </m:r>
                          <m:r>
                            <a:rPr lang="pt-BR" i="1">
                              <a:latin typeface="Cambria Math" panose="02040503050406030204" pitchFamily="18" charset="0"/>
                            </a:rPr>
                            <m:t>𝑘</m:t>
                          </m:r>
                        </m:e>
                      </m:d>
                      <m:r>
                        <a:rPr lang="pt-BR" i="1">
                          <a:latin typeface="Cambria Math" panose="02040503050406030204" pitchFamily="18" charset="0"/>
                        </a:rPr>
                        <m:t>=</m:t>
                      </m:r>
                      <m:r>
                        <a:rPr lang="pt-BR" i="1">
                          <a:latin typeface="Cambria Math" panose="02040503050406030204" pitchFamily="18" charset="0"/>
                        </a:rPr>
                        <m:t>𝑝</m:t>
                      </m:r>
                      <m:sSup>
                        <m:sSupPr>
                          <m:ctrlPr>
                            <a:rPr lang="pt-BR" i="1">
                              <a:latin typeface="Cambria Math" panose="02040503050406030204" pitchFamily="18" charset="0"/>
                            </a:rPr>
                          </m:ctrlPr>
                        </m:sSupPr>
                        <m:e>
                          <m:r>
                            <a:rPr lang="pt-BR" i="1">
                              <a:latin typeface="Cambria Math" panose="02040503050406030204" pitchFamily="18" charset="0"/>
                            </a:rPr>
                            <m:t>(1−</m:t>
                          </m:r>
                          <m:r>
                            <a:rPr lang="pt-BR" i="1">
                              <a:latin typeface="Cambria Math" panose="02040503050406030204" pitchFamily="18" charset="0"/>
                            </a:rPr>
                            <m:t>𝑝</m:t>
                          </m:r>
                          <m:r>
                            <a:rPr lang="pt-BR" i="1">
                              <a:latin typeface="Cambria Math" panose="02040503050406030204" pitchFamily="18" charset="0"/>
                            </a:rPr>
                            <m:t>)</m:t>
                          </m:r>
                        </m:e>
                        <m:sup>
                          <m:r>
                            <a:rPr lang="pt-BR" i="1">
                              <a:latin typeface="Cambria Math" panose="02040503050406030204" pitchFamily="18" charset="0"/>
                            </a:rPr>
                            <m:t>𝑘</m:t>
                          </m:r>
                        </m:sup>
                      </m:sSup>
                    </m:oMath>
                  </m:oMathPara>
                </a14:m>
                <a:endParaRPr lang="pt-BR" dirty="0"/>
              </a:p>
              <a:p>
                <a:pPr marL="0" indent="0" algn="just">
                  <a:buNone/>
                </a:pPr>
                <a:r>
                  <a:rPr lang="pt-BR" dirty="0"/>
                  <a:t>Exemplo:</a:t>
                </a:r>
              </a:p>
              <a:p>
                <a:pPr marL="0" indent="0" algn="just">
                  <a:buNone/>
                </a:pPr>
                <a:r>
                  <a:rPr lang="pt-BR" dirty="0"/>
                  <a:t>Se a probabilidade de que um certo ensaio de química tenha sucesso é de 0,4; qual será a probabilidade de que ocorram 2 fracassos antes do primeiro sucesso? </a:t>
                </a:r>
              </a:p>
              <a:p>
                <a:pPr marL="0" indent="0" algn="ctr">
                  <a:buNone/>
                </a:pPr>
                <a14:m>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i="1">
                            <a:latin typeface="Cambria Math" panose="02040503050406030204" pitchFamily="18" charset="0"/>
                          </a:rPr>
                          <m:t>𝑌</m:t>
                        </m:r>
                        <m:r>
                          <a:rPr lang="pt-BR" i="1">
                            <a:latin typeface="Cambria Math" panose="02040503050406030204" pitchFamily="18" charset="0"/>
                          </a:rPr>
                          <m:t>=2</m:t>
                        </m:r>
                      </m:e>
                    </m:d>
                    <m:r>
                      <a:rPr lang="pt-BR" i="1">
                        <a:latin typeface="Cambria Math" panose="02040503050406030204" pitchFamily="18" charset="0"/>
                      </a:rPr>
                      <m:t>=</m:t>
                    </m:r>
                    <m:r>
                      <a:rPr lang="pt-BR" b="0" i="1" smtClean="0">
                        <a:latin typeface="Cambria Math" panose="02040503050406030204" pitchFamily="18" charset="0"/>
                      </a:rPr>
                      <m:t>0,4</m:t>
                    </m:r>
                    <m:sSup>
                      <m:sSupPr>
                        <m:ctrlPr>
                          <a:rPr lang="pt-BR" i="1">
                            <a:latin typeface="Cambria Math" panose="02040503050406030204" pitchFamily="18" charset="0"/>
                          </a:rPr>
                        </m:ctrlPr>
                      </m:sSupPr>
                      <m:e>
                        <m:r>
                          <a:rPr lang="pt-BR" i="1">
                            <a:latin typeface="Cambria Math" panose="02040503050406030204" pitchFamily="18" charset="0"/>
                          </a:rPr>
                          <m:t>(1−</m:t>
                        </m:r>
                        <m:r>
                          <a:rPr lang="pt-BR" b="0" i="1" smtClean="0">
                            <a:latin typeface="Cambria Math" panose="02040503050406030204" pitchFamily="18" charset="0"/>
                          </a:rPr>
                          <m:t>0,4</m:t>
                        </m:r>
                        <m:r>
                          <a:rPr lang="pt-BR" i="1">
                            <a:latin typeface="Cambria Math" panose="02040503050406030204" pitchFamily="18" charset="0"/>
                          </a:rPr>
                          <m:t>)</m:t>
                        </m:r>
                      </m:e>
                      <m:sup>
                        <m:r>
                          <a:rPr lang="pt-BR" b="0" i="1" smtClean="0">
                            <a:latin typeface="Cambria Math" panose="02040503050406030204" pitchFamily="18" charset="0"/>
                          </a:rPr>
                          <m:t>2</m:t>
                        </m:r>
                      </m:sup>
                    </m:sSup>
                    <m:r>
                      <a:rPr lang="pt-BR" b="0" i="1" smtClean="0">
                        <a:latin typeface="Cambria Math" panose="02040503050406030204" pitchFamily="18" charset="0"/>
                      </a:rPr>
                      <m:t>=0,1440</m:t>
                    </m:r>
                  </m:oMath>
                </a14:m>
                <a:r>
                  <a:rPr lang="pt-BR" dirty="0"/>
                  <a:t> = 14,40%</a:t>
                </a:r>
              </a:p>
              <a:p>
                <a:pPr marL="0" indent="0" algn="just">
                  <a:buNone/>
                </a:pPr>
                <a:endParaRPr lang="pt-BR" dirty="0"/>
              </a:p>
              <a:p>
                <a:pPr marL="0" indent="0" algn="just">
                  <a:buNone/>
                </a:pPr>
                <a:endParaRPr lang="pt-BR" dirty="0"/>
              </a:p>
              <a:p>
                <a:pPr marL="0" indent="0" algn="just">
                  <a:buNone/>
                </a:pP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86170" y="1096819"/>
                <a:ext cx="11526982" cy="5680363"/>
              </a:xfrm>
              <a:blipFill rotWithShape="0">
                <a:blip r:embed="rId2"/>
                <a:stretch>
                  <a:fillRect l="-1111" t="-1824" r="-1111"/>
                </a:stretch>
              </a:blipFill>
            </p:spPr>
            <p:txBody>
              <a:bodyPr/>
              <a:lstStyle/>
              <a:p>
                <a:r>
                  <a:rPr lang="pt-BR">
                    <a:noFill/>
                  </a:rPr>
                  <a:t> </a:t>
                </a:r>
              </a:p>
            </p:txBody>
          </p:sp>
        </mc:Fallback>
      </mc:AlternateContent>
    </p:spTree>
    <p:extLst>
      <p:ext uri="{BB962C8B-B14F-4D97-AF65-F5344CB8AC3E}">
        <p14:creationId xmlns:p14="http://schemas.microsoft.com/office/powerpoint/2010/main" val="4190757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1162"/>
            <a:ext cx="10515600" cy="715530"/>
          </a:xfrm>
        </p:spPr>
        <p:txBody>
          <a:bodyPr/>
          <a:lstStyle/>
          <a:p>
            <a:pPr algn="ctr"/>
            <a:r>
              <a:rPr lang="pt-BR" b="1" dirty="0"/>
              <a:t>Distribuição Discreta Geométrica</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86170" y="1096819"/>
                <a:ext cx="11526982" cy="5680363"/>
              </a:xfrm>
            </p:spPr>
            <p:txBody>
              <a:bodyPr/>
              <a:lstStyle/>
              <a:p>
                <a:pPr marL="0" indent="0" algn="just">
                  <a:buNone/>
                </a:pPr>
                <a:r>
                  <a:rPr lang="pt-BR" dirty="0"/>
                  <a:t>Alternativamente, pode-se obter a probabilidade do número de tentativas necessárias para se obter um sucesso.</a:t>
                </a:r>
              </a:p>
              <a:p>
                <a:pPr marL="0" indent="0" algn="just">
                  <a:buNone/>
                </a:pPr>
                <a:endParaRPr lang="pt-BR" dirty="0"/>
              </a:p>
              <a:p>
                <a:pPr marL="0" indent="0" algn="just">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0" i="1" smtClean="0">
                              <a:latin typeface="Cambria Math" panose="02040503050406030204" pitchFamily="18" charset="0"/>
                            </a:rPr>
                            <m:t>𝑌</m:t>
                          </m:r>
                          <m:r>
                            <a:rPr lang="pt-BR" b="0" i="1" smtClean="0">
                              <a:latin typeface="Cambria Math" panose="02040503050406030204" pitchFamily="18" charset="0"/>
                            </a:rPr>
                            <m:t>=</m:t>
                          </m:r>
                          <m:r>
                            <a:rPr lang="pt-BR" b="0" i="1" smtClean="0">
                              <a:latin typeface="Cambria Math" panose="02040503050406030204" pitchFamily="18" charset="0"/>
                            </a:rPr>
                            <m:t>𝑘</m:t>
                          </m:r>
                        </m:e>
                      </m:d>
                      <m:r>
                        <a:rPr lang="pt-BR" b="0" i="1" smtClean="0">
                          <a:latin typeface="Cambria Math" panose="02040503050406030204" pitchFamily="18" charset="0"/>
                        </a:rPr>
                        <m:t>=</m:t>
                      </m:r>
                      <m:r>
                        <a:rPr lang="pt-BR" b="0" i="1" smtClean="0">
                          <a:latin typeface="Cambria Math" panose="02040503050406030204" pitchFamily="18" charset="0"/>
                        </a:rPr>
                        <m:t>𝑝</m:t>
                      </m:r>
                      <m:sSup>
                        <m:sSupPr>
                          <m:ctrlPr>
                            <a:rPr lang="pt-BR" b="0" i="1" smtClean="0">
                              <a:latin typeface="Cambria Math" panose="02040503050406030204" pitchFamily="18" charset="0"/>
                            </a:rPr>
                          </m:ctrlPr>
                        </m:sSupPr>
                        <m:e>
                          <m:r>
                            <a:rPr lang="pt-BR" b="0" i="1" smtClean="0">
                              <a:latin typeface="Cambria Math" panose="02040503050406030204" pitchFamily="18" charset="0"/>
                            </a:rPr>
                            <m:t>(1−</m:t>
                          </m:r>
                          <m:r>
                            <a:rPr lang="pt-BR" b="0" i="1" smtClean="0">
                              <a:latin typeface="Cambria Math" panose="02040503050406030204" pitchFamily="18" charset="0"/>
                            </a:rPr>
                            <m:t>𝑝</m:t>
                          </m:r>
                          <m:r>
                            <a:rPr lang="pt-BR" b="0" i="1" smtClean="0">
                              <a:latin typeface="Cambria Math" panose="02040503050406030204" pitchFamily="18" charset="0"/>
                            </a:rPr>
                            <m:t>)</m:t>
                          </m:r>
                        </m:e>
                        <m:sup>
                          <m:r>
                            <a:rPr lang="pt-BR" b="0" i="1" smtClean="0">
                              <a:latin typeface="Cambria Math" panose="02040503050406030204" pitchFamily="18" charset="0"/>
                            </a:rPr>
                            <m:t>𝑘</m:t>
                          </m:r>
                          <m:r>
                            <a:rPr lang="pt-BR" b="0" i="1" smtClean="0">
                              <a:latin typeface="Cambria Math" panose="02040503050406030204" pitchFamily="18" charset="0"/>
                            </a:rPr>
                            <m:t>−1</m:t>
                          </m:r>
                        </m:sup>
                      </m:sSup>
                    </m:oMath>
                  </m:oMathPara>
                </a14:m>
                <a:endParaRPr lang="pt-BR" dirty="0"/>
              </a:p>
              <a:p>
                <a:pPr marL="0" indent="0" algn="just">
                  <a:buNone/>
                </a:pPr>
                <a:r>
                  <a:rPr lang="pt-BR" dirty="0"/>
                  <a:t>Exemplo:</a:t>
                </a:r>
              </a:p>
              <a:p>
                <a:pPr marL="0" indent="0" algn="just">
                  <a:buNone/>
                </a:pPr>
                <a:r>
                  <a:rPr lang="pt-BR" dirty="0"/>
                  <a:t>Na cidade de Curitiba, a probabilidade de ocorrência de chuva de granizo entre os meses de dezembro e janeiro é de 0,10. Admitindo a independência de um dia para o outro, qual é a probabilidade da ocorrência da primeira chuva de granizo acontecer no dia 03 de janeiro?</a:t>
                </a:r>
              </a:p>
              <a:p>
                <a:pPr marL="0" indent="0" algn="just">
                  <a:buNone/>
                </a:pPr>
                <a:endParaRPr lang="pt-BR" dirty="0"/>
              </a:p>
              <a:p>
                <a:pPr marL="0" indent="0" algn="just">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i="1">
                              <a:latin typeface="Cambria Math" panose="02040503050406030204" pitchFamily="18" charset="0"/>
                            </a:rPr>
                            <m:t>𝑌</m:t>
                          </m:r>
                          <m:r>
                            <a:rPr lang="pt-BR" i="1">
                              <a:latin typeface="Cambria Math" panose="02040503050406030204" pitchFamily="18" charset="0"/>
                            </a:rPr>
                            <m:t>=34</m:t>
                          </m:r>
                        </m:e>
                      </m:d>
                      <m:r>
                        <a:rPr lang="pt-BR" i="1">
                          <a:latin typeface="Cambria Math" panose="02040503050406030204" pitchFamily="18" charset="0"/>
                        </a:rPr>
                        <m:t>=</m:t>
                      </m:r>
                      <m:r>
                        <a:rPr lang="pt-BR" b="0" i="1" smtClean="0">
                          <a:latin typeface="Cambria Math" panose="02040503050406030204" pitchFamily="18" charset="0"/>
                        </a:rPr>
                        <m:t>0,1</m:t>
                      </m:r>
                      <m:sSup>
                        <m:sSupPr>
                          <m:ctrlPr>
                            <a:rPr lang="pt-BR" i="1">
                              <a:latin typeface="Cambria Math" panose="02040503050406030204" pitchFamily="18" charset="0"/>
                            </a:rPr>
                          </m:ctrlPr>
                        </m:sSupPr>
                        <m:e>
                          <m:r>
                            <a:rPr lang="pt-BR" i="1">
                              <a:latin typeface="Cambria Math" panose="02040503050406030204" pitchFamily="18" charset="0"/>
                            </a:rPr>
                            <m:t>(1−</m:t>
                          </m:r>
                          <m:r>
                            <a:rPr lang="pt-BR" b="0" i="1" smtClean="0">
                              <a:latin typeface="Cambria Math" panose="02040503050406030204" pitchFamily="18" charset="0"/>
                            </a:rPr>
                            <m:t>0,1</m:t>
                          </m:r>
                          <m:r>
                            <a:rPr lang="pt-BR" i="1">
                              <a:latin typeface="Cambria Math" panose="02040503050406030204" pitchFamily="18" charset="0"/>
                            </a:rPr>
                            <m:t>)</m:t>
                          </m:r>
                        </m:e>
                        <m:sup>
                          <m:r>
                            <a:rPr lang="pt-BR" b="0" i="1" smtClean="0">
                              <a:latin typeface="Cambria Math" panose="02040503050406030204" pitchFamily="18" charset="0"/>
                            </a:rPr>
                            <m:t>34</m:t>
                          </m:r>
                          <m:r>
                            <a:rPr lang="pt-BR" i="1">
                              <a:latin typeface="Cambria Math" panose="02040503050406030204" pitchFamily="18" charset="0"/>
                            </a:rPr>
                            <m:t>−1</m:t>
                          </m:r>
                        </m:sup>
                      </m:sSup>
                      <m:r>
                        <a:rPr lang="pt-BR" b="0" i="1" smtClean="0">
                          <a:latin typeface="Cambria Math" panose="02040503050406030204" pitchFamily="18" charset="0"/>
                        </a:rPr>
                        <m:t>=0,003=0,3%</m:t>
                      </m:r>
                    </m:oMath>
                  </m:oMathPara>
                </a14:m>
                <a:endParaRPr lang="pt-BR" dirty="0"/>
              </a:p>
              <a:p>
                <a:pPr marL="0" indent="0" algn="just">
                  <a:buNone/>
                </a:pP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86170" y="1096819"/>
                <a:ext cx="11526982" cy="5680363"/>
              </a:xfrm>
              <a:blipFill rotWithShape="0">
                <a:blip r:embed="rId2"/>
                <a:stretch>
                  <a:fillRect l="-1111" t="-1824" r="-1111"/>
                </a:stretch>
              </a:blipFill>
            </p:spPr>
            <p:txBody>
              <a:bodyPr/>
              <a:lstStyle/>
              <a:p>
                <a:r>
                  <a:rPr lang="pt-BR">
                    <a:noFill/>
                  </a:rPr>
                  <a:t> </a:t>
                </a:r>
              </a:p>
            </p:txBody>
          </p:sp>
        </mc:Fallback>
      </mc:AlternateContent>
    </p:spTree>
    <p:extLst>
      <p:ext uri="{BB962C8B-B14F-4D97-AF65-F5344CB8AC3E}">
        <p14:creationId xmlns:p14="http://schemas.microsoft.com/office/powerpoint/2010/main" val="3198110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1162"/>
            <a:ext cx="10515600" cy="715530"/>
          </a:xfrm>
        </p:spPr>
        <p:txBody>
          <a:bodyPr/>
          <a:lstStyle/>
          <a:p>
            <a:pPr algn="ctr"/>
            <a:r>
              <a:rPr lang="pt-BR" b="1" dirty="0"/>
              <a:t>Distribuição Discreta Hipergeométrica</a:t>
            </a:r>
          </a:p>
        </p:txBody>
      </p:sp>
      <p:sp>
        <p:nvSpPr>
          <p:cNvPr id="3" name="Espaço Reservado para Conteúdo 2"/>
          <p:cNvSpPr>
            <a:spLocks noGrp="1"/>
          </p:cNvSpPr>
          <p:nvPr>
            <p:ph idx="1"/>
          </p:nvPr>
        </p:nvSpPr>
        <p:spPr>
          <a:xfrm>
            <a:off x="186170" y="1096819"/>
            <a:ext cx="11526982" cy="5680363"/>
          </a:xfrm>
        </p:spPr>
        <p:txBody>
          <a:bodyPr/>
          <a:lstStyle/>
          <a:p>
            <a:pPr marL="0" indent="0" algn="just">
              <a:buNone/>
            </a:pPr>
            <a:r>
              <a:rPr lang="pt-BR" dirty="0"/>
              <a:t>.</a:t>
            </a:r>
          </a:p>
          <a:p>
            <a:pPr marL="0" indent="0" algn="just">
              <a:buNone/>
            </a:pPr>
            <a:endParaRPr lang="pt-BR" dirty="0"/>
          </a:p>
        </p:txBody>
      </p:sp>
      <p:pic>
        <p:nvPicPr>
          <p:cNvPr id="4" name="Imagem 3"/>
          <p:cNvPicPr>
            <a:picLocks noChangeAspect="1"/>
          </p:cNvPicPr>
          <p:nvPr/>
        </p:nvPicPr>
        <p:blipFill>
          <a:blip r:embed="rId2"/>
          <a:stretch>
            <a:fillRect/>
          </a:stretch>
        </p:blipFill>
        <p:spPr>
          <a:xfrm>
            <a:off x="3925575" y="1267400"/>
            <a:ext cx="4340850" cy="4323200"/>
          </a:xfrm>
          <a:prstGeom prst="rect">
            <a:avLst/>
          </a:prstGeom>
        </p:spPr>
      </p:pic>
    </p:spTree>
    <p:extLst>
      <p:ext uri="{BB962C8B-B14F-4D97-AF65-F5344CB8AC3E}">
        <p14:creationId xmlns:p14="http://schemas.microsoft.com/office/powerpoint/2010/main" val="8413200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1162"/>
            <a:ext cx="10515600" cy="623166"/>
          </a:xfrm>
        </p:spPr>
        <p:txBody>
          <a:bodyPr>
            <a:normAutofit fontScale="90000"/>
          </a:bodyPr>
          <a:lstStyle/>
          <a:p>
            <a:pPr algn="ctr"/>
            <a:r>
              <a:rPr lang="pt-BR" b="1" dirty="0"/>
              <a:t>Distribuição Discreta Hipergeométrica</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49381" y="794328"/>
                <a:ext cx="11702473" cy="5874327"/>
              </a:xfrm>
            </p:spPr>
            <p:txBody>
              <a:bodyPr/>
              <a:lstStyle/>
              <a:p>
                <a:pPr algn="just"/>
                <a:r>
                  <a:rPr lang="pt-BR" dirty="0"/>
                  <a:t>A amostragem é feita sem reposição de cada item amostrado de uma população finita. Logo, não se pode aplicar o processo de Bernoulli, pois existe mudança na probabilidade de sucesso a medida que os itens são retirados da população.</a:t>
                </a:r>
              </a:p>
              <a:p>
                <a:pPr marL="0" indent="0" algn="just">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r>
                            <a:rPr lang="pt-BR" b="0" i="1" smtClean="0">
                              <a:latin typeface="Cambria Math" panose="02040503050406030204" pitchFamily="18" charset="0"/>
                            </a:rPr>
                            <m:t>𝑋</m:t>
                          </m:r>
                        </m:e>
                      </m:d>
                      <m:r>
                        <a:rPr lang="pt-BR" b="0" i="1" smtClean="0">
                          <a:latin typeface="Cambria Math" panose="02040503050406030204" pitchFamily="18" charset="0"/>
                        </a:rPr>
                        <m:t>𝑁</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𝑡</m:t>
                          </m:r>
                        </m:sub>
                      </m:sSub>
                      <m:r>
                        <a:rPr lang="pt-BR" b="0" i="1" smtClean="0">
                          <a:latin typeface="Cambria Math" panose="02040503050406030204" pitchFamily="18" charset="0"/>
                        </a:rPr>
                        <m:t>, </m:t>
                      </m:r>
                      <m:r>
                        <a:rPr lang="pt-BR" b="0" i="1" smtClean="0">
                          <a:latin typeface="Cambria Math" panose="02040503050406030204" pitchFamily="18" charset="0"/>
                        </a:rPr>
                        <m:t>𝑛</m:t>
                      </m:r>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𝑁</m:t>
                                    </m:r>
                                    <m:r>
                                      <a:rPr lang="pt-BR" b="0" i="1" smtClean="0">
                                        <a:latin typeface="Cambria Math" panose="02040503050406030204" pitchFamily="18" charset="0"/>
                                      </a:rPr>
                                      <m:t> −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𝑡</m:t>
                                        </m:r>
                                      </m:sub>
                                    </m:sSub>
                                  </m:e>
                                </m:mr>
                                <m:mr>
                                  <m:e>
                                    <m:r>
                                      <a:rPr lang="pt-BR" b="0" i="1" smtClean="0">
                                        <a:latin typeface="Cambria Math" panose="02040503050406030204" pitchFamily="18" charset="0"/>
                                      </a:rPr>
                                      <m:t>𝑛</m:t>
                                    </m:r>
                                    <m:r>
                                      <a:rPr lang="pt-BR" b="0" i="1" smtClean="0">
                                        <a:latin typeface="Cambria Math" panose="02040503050406030204" pitchFamily="18" charset="0"/>
                                      </a:rPr>
                                      <m:t> −</m:t>
                                    </m:r>
                                    <m:r>
                                      <a:rPr lang="pt-BR" b="0" i="1" smtClean="0">
                                        <a:latin typeface="Cambria Math" panose="02040503050406030204" pitchFamily="18" charset="0"/>
                                      </a:rPr>
                                      <m:t>𝑋</m:t>
                                    </m:r>
                                  </m:e>
                                </m:mr>
                              </m:m>
                            </m:e>
                          </m:d>
                          <m:d>
                            <m:dPr>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𝑡</m:t>
                                        </m:r>
                                      </m:sub>
                                    </m:sSub>
                                  </m:e>
                                </m:mr>
                                <m:mr>
                                  <m:e>
                                    <m:r>
                                      <a:rPr lang="pt-BR" b="0" i="1" smtClean="0">
                                        <a:latin typeface="Cambria Math" panose="02040503050406030204" pitchFamily="18" charset="0"/>
                                      </a:rPr>
                                      <m:t>𝑋</m:t>
                                    </m:r>
                                  </m:e>
                                </m:mr>
                              </m:m>
                            </m:e>
                          </m:d>
                        </m:num>
                        <m:den>
                          <m:d>
                            <m:dPr>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𝑁</m:t>
                                    </m:r>
                                  </m:e>
                                </m:mr>
                                <m:mr>
                                  <m:e>
                                    <m:r>
                                      <a:rPr lang="pt-BR" b="0" i="1" smtClean="0">
                                        <a:latin typeface="Cambria Math" panose="02040503050406030204" pitchFamily="18" charset="0"/>
                                      </a:rPr>
                                      <m:t>𝑛</m:t>
                                    </m:r>
                                  </m:e>
                                </m:mr>
                              </m:m>
                            </m:e>
                          </m:d>
                        </m:den>
                      </m:f>
                    </m:oMath>
                  </m:oMathPara>
                </a14:m>
                <a:endParaRPr lang="pt-BR" dirty="0"/>
              </a:p>
              <a:p>
                <a:pPr marL="0" indent="0" algn="just">
                  <a:buNone/>
                </a:pPr>
                <a:r>
                  <a:rPr lang="pt-BR" dirty="0"/>
                  <a:t>Em que:</a:t>
                </a:r>
              </a:p>
              <a:p>
                <a:pPr marL="0" indent="0" algn="just">
                  <a:buNone/>
                </a:pPr>
                <a:r>
                  <a:rPr lang="pt-BR" dirty="0"/>
                  <a:t>X = número de sucessos;</a:t>
                </a:r>
              </a:p>
              <a:p>
                <a:pPr marL="0" indent="0" algn="just">
                  <a:buNone/>
                </a:pPr>
                <a:r>
                  <a:rPr lang="pt-BR" dirty="0"/>
                  <a:t>N = tamanho da população;</a:t>
                </a:r>
              </a:p>
              <a:p>
                <a:pPr marL="0" indent="0" algn="just">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𝑋</m:t>
                        </m:r>
                      </m:e>
                      <m:sub>
                        <m:r>
                          <a:rPr lang="pt-BR" i="1">
                            <a:latin typeface="Cambria Math" panose="02040503050406030204" pitchFamily="18" charset="0"/>
                          </a:rPr>
                          <m:t>𝑡</m:t>
                        </m:r>
                      </m:sub>
                    </m:sSub>
                  </m:oMath>
                </a14:m>
                <a:r>
                  <a:rPr lang="pt-BR" dirty="0"/>
                  <a:t> = número total de sucessos na população;</a:t>
                </a:r>
              </a:p>
              <a:p>
                <a:pPr marL="0" indent="0" algn="just">
                  <a:buNone/>
                </a:pPr>
                <a:r>
                  <a:rPr lang="pt-BR" dirty="0"/>
                  <a:t>n = tamanho da amostra.</a:t>
                </a:r>
              </a:p>
              <a:p>
                <a:pPr algn="just"/>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49381" y="794328"/>
                <a:ext cx="11702473" cy="5874327"/>
              </a:xfrm>
              <a:blipFill rotWithShape="0">
                <a:blip r:embed="rId2"/>
                <a:stretch>
                  <a:fillRect l="-1094" t="-1660" r="-1042"/>
                </a:stretch>
              </a:blipFill>
            </p:spPr>
            <p:txBody>
              <a:bodyPr/>
              <a:lstStyle/>
              <a:p>
                <a:r>
                  <a:rPr lang="pt-BR">
                    <a:noFill/>
                  </a:rPr>
                  <a:t> </a:t>
                </a:r>
              </a:p>
            </p:txBody>
          </p:sp>
        </mc:Fallback>
      </mc:AlternateContent>
    </p:spTree>
    <p:extLst>
      <p:ext uri="{BB962C8B-B14F-4D97-AF65-F5344CB8AC3E}">
        <p14:creationId xmlns:p14="http://schemas.microsoft.com/office/powerpoint/2010/main" val="869021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1162"/>
            <a:ext cx="10515600" cy="623166"/>
          </a:xfrm>
        </p:spPr>
        <p:txBody>
          <a:bodyPr>
            <a:normAutofit fontScale="90000"/>
          </a:bodyPr>
          <a:lstStyle/>
          <a:p>
            <a:pPr algn="ctr"/>
            <a:r>
              <a:rPr lang="pt-BR" b="1" dirty="0"/>
              <a:t>Distribuição Discreta Hipergeométrica</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49381" y="794328"/>
                <a:ext cx="11702473" cy="5874327"/>
              </a:xfrm>
            </p:spPr>
            <p:txBody>
              <a:bodyPr>
                <a:normAutofit fontScale="77500" lnSpcReduction="20000"/>
              </a:bodyPr>
              <a:lstStyle/>
              <a:p>
                <a:pPr marL="0" indent="0" algn="just">
                  <a:buNone/>
                </a:pPr>
                <a:r>
                  <a:rPr lang="pt-BR" dirty="0"/>
                  <a:t>Exemplo: </a:t>
                </a:r>
              </a:p>
              <a:p>
                <a:pPr marL="0" indent="0" algn="just">
                  <a:lnSpc>
                    <a:spcPct val="120000"/>
                  </a:lnSpc>
                  <a:spcAft>
                    <a:spcPts val="600"/>
                  </a:spcAft>
                  <a:buNone/>
                </a:pPr>
                <a:r>
                  <a:rPr lang="pt-BR" dirty="0"/>
                  <a:t>De 6 empregados de uma empresa, 3 trabalham nesta empresa a 5 anos ou mais. Se 4 empregados são aleatoriamente escolhidos deste grupo de 6, a probabilidade de que exatamente 2 estejam na empresa a 5 ou mais anos é:</a:t>
                </a:r>
              </a:p>
              <a:p>
                <a:pPr algn="just"/>
                <a:endParaRPr lang="pt-BR" dirty="0"/>
              </a:p>
              <a:p>
                <a:pPr marL="0" indent="0" algn="just">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r>
                            <a:rPr lang="pt-BR" b="0" i="1" smtClean="0">
                              <a:latin typeface="Cambria Math" panose="02040503050406030204" pitchFamily="18" charset="0"/>
                            </a:rPr>
                            <m:t>𝑋</m:t>
                          </m:r>
                        </m:e>
                      </m:d>
                      <m:r>
                        <a:rPr lang="pt-BR" b="0" i="1" smtClean="0">
                          <a:latin typeface="Cambria Math" panose="02040503050406030204" pitchFamily="18" charset="0"/>
                        </a:rPr>
                        <m:t>𝑁</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𝑡</m:t>
                          </m:r>
                        </m:sub>
                      </m:sSub>
                      <m:r>
                        <a:rPr lang="pt-BR" b="0" i="1" smtClean="0">
                          <a:latin typeface="Cambria Math" panose="02040503050406030204" pitchFamily="18" charset="0"/>
                        </a:rPr>
                        <m:t>, </m:t>
                      </m:r>
                      <m:r>
                        <a:rPr lang="pt-BR" b="0" i="1" smtClean="0">
                          <a:latin typeface="Cambria Math" panose="02040503050406030204" pitchFamily="18" charset="0"/>
                        </a:rPr>
                        <m:t>𝑛</m:t>
                      </m:r>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6</m:t>
                                    </m:r>
                                    <m:r>
                                      <a:rPr lang="pt-BR" b="0" i="1" smtClean="0">
                                        <a:latin typeface="Cambria Math" panose="02040503050406030204" pitchFamily="18" charset="0"/>
                                      </a:rPr>
                                      <m:t> −</m:t>
                                    </m:r>
                                    <m:r>
                                      <a:rPr lang="pt-BR" b="0" i="1" smtClean="0">
                                        <a:latin typeface="Cambria Math" panose="02040503050406030204" pitchFamily="18" charset="0"/>
                                      </a:rPr>
                                      <m:t>3</m:t>
                                    </m:r>
                                  </m:e>
                                </m:mr>
                                <m:mr>
                                  <m:e>
                                    <m:r>
                                      <a:rPr lang="pt-BR" b="0" i="1" smtClean="0">
                                        <a:latin typeface="Cambria Math" panose="02040503050406030204" pitchFamily="18" charset="0"/>
                                      </a:rPr>
                                      <m:t>4</m:t>
                                    </m:r>
                                    <m:r>
                                      <a:rPr lang="pt-BR" b="0" i="1" smtClean="0">
                                        <a:latin typeface="Cambria Math" panose="02040503050406030204" pitchFamily="18" charset="0"/>
                                      </a:rPr>
                                      <m:t> −</m:t>
                                    </m:r>
                                    <m:r>
                                      <a:rPr lang="pt-BR" b="0" i="1" smtClean="0">
                                        <a:latin typeface="Cambria Math" panose="02040503050406030204" pitchFamily="18" charset="0"/>
                                      </a:rPr>
                                      <m:t>2</m:t>
                                    </m:r>
                                  </m:e>
                                </m:mr>
                              </m:m>
                            </m:e>
                          </m:d>
                          <m:d>
                            <m:dPr>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3</m:t>
                                    </m:r>
                                  </m:e>
                                </m:mr>
                                <m:mr>
                                  <m:e>
                                    <m:r>
                                      <a:rPr lang="pt-BR" b="0" i="1" smtClean="0">
                                        <a:latin typeface="Cambria Math" panose="02040503050406030204" pitchFamily="18" charset="0"/>
                                      </a:rPr>
                                      <m:t>2</m:t>
                                    </m:r>
                                  </m:e>
                                </m:mr>
                              </m:m>
                            </m:e>
                          </m:d>
                        </m:num>
                        <m:den>
                          <m:d>
                            <m:dPr>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6</m:t>
                                    </m:r>
                                  </m:e>
                                </m:mr>
                                <m:mr>
                                  <m:e>
                                    <m:r>
                                      <a:rPr lang="pt-BR" b="0" i="1" smtClean="0">
                                        <a:latin typeface="Cambria Math" panose="02040503050406030204" pitchFamily="18" charset="0"/>
                                      </a:rPr>
                                      <m:t>4</m:t>
                                    </m:r>
                                  </m:e>
                                </m:mr>
                              </m:m>
                            </m:e>
                          </m:d>
                        </m:den>
                      </m:f>
                      <m:r>
                        <a:rPr lang="pt-BR" b="0" i="1" smtClean="0">
                          <a:latin typeface="Cambria Math" panose="02040503050406030204" pitchFamily="18" charset="0"/>
                        </a:rPr>
                        <m:t>= </m:t>
                      </m:r>
                      <m:f>
                        <m:fPr>
                          <m:ctrlPr>
                            <a:rPr lang="pt-BR" b="0" i="1" smtClean="0">
                              <a:latin typeface="Cambria Math" panose="02040503050406030204" pitchFamily="18" charset="0"/>
                            </a:rPr>
                          </m:ctrlPr>
                        </m:fPr>
                        <m:num>
                          <m:d>
                            <m:dPr>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3</m:t>
                                    </m:r>
                                  </m:e>
                                </m:mr>
                                <m:mr>
                                  <m:e>
                                    <m:r>
                                      <a:rPr lang="pt-BR" b="0" i="1" smtClean="0">
                                        <a:latin typeface="Cambria Math" panose="02040503050406030204" pitchFamily="18" charset="0"/>
                                      </a:rPr>
                                      <m:t>2</m:t>
                                    </m:r>
                                  </m:e>
                                </m:mr>
                              </m:m>
                            </m:e>
                          </m:d>
                          <m:d>
                            <m:dPr>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3</m:t>
                                    </m:r>
                                  </m:e>
                                </m:mr>
                                <m:mr>
                                  <m:e>
                                    <m:r>
                                      <a:rPr lang="pt-BR" b="0" i="1" smtClean="0">
                                        <a:latin typeface="Cambria Math" panose="02040503050406030204" pitchFamily="18" charset="0"/>
                                      </a:rPr>
                                      <m:t>2</m:t>
                                    </m:r>
                                  </m:e>
                                </m:mr>
                              </m:m>
                            </m:e>
                          </m:d>
                        </m:num>
                        <m:den>
                          <m:d>
                            <m:dPr>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6</m:t>
                                    </m:r>
                                  </m:e>
                                </m:mr>
                                <m:mr>
                                  <m:e>
                                    <m:r>
                                      <a:rPr lang="pt-BR" b="0" i="1" smtClean="0">
                                        <a:latin typeface="Cambria Math" panose="02040503050406030204" pitchFamily="18" charset="0"/>
                                      </a:rPr>
                                      <m:t>4</m:t>
                                    </m:r>
                                  </m:e>
                                </m:mr>
                              </m:m>
                            </m:e>
                          </m:d>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f>
                            <m:fPr>
                              <m:ctrlPr>
                                <a:rPr lang="pt-BR" b="0" i="1" smtClean="0">
                                  <a:latin typeface="Cambria Math" panose="02040503050406030204" pitchFamily="18" charset="0"/>
                                </a:rPr>
                              </m:ctrlPr>
                            </m:fPr>
                            <m:num>
                              <m:r>
                                <a:rPr lang="pt-BR" b="0" i="1" smtClean="0">
                                  <a:latin typeface="Cambria Math" panose="02040503050406030204" pitchFamily="18" charset="0"/>
                                </a:rPr>
                                <m:t>3</m:t>
                              </m:r>
                              <m:r>
                                <a:rPr lang="pt-BR" b="0" i="1" smtClean="0">
                                  <a:latin typeface="Cambria Math" panose="02040503050406030204" pitchFamily="18" charset="0"/>
                                </a:rPr>
                                <m:t>!</m:t>
                              </m:r>
                            </m:num>
                            <m:den>
                              <m:r>
                                <a:rPr lang="pt-BR" b="0" i="1" smtClean="0">
                                  <a:latin typeface="Cambria Math" panose="02040503050406030204" pitchFamily="18" charset="0"/>
                                </a:rPr>
                                <m:t>2</m:t>
                              </m:r>
                              <m:r>
                                <a:rPr lang="pt-BR" b="0" i="1" smtClean="0">
                                  <a:latin typeface="Cambria Math" panose="02040503050406030204" pitchFamily="18" charset="0"/>
                                </a:rPr>
                                <m:t>!</m:t>
                              </m:r>
                              <m:r>
                                <a:rPr lang="pt-BR" b="0" i="1" smtClean="0">
                                  <a:latin typeface="Cambria Math" panose="02040503050406030204" pitchFamily="18" charset="0"/>
                                </a:rPr>
                                <m:t>1</m:t>
                              </m:r>
                              <m:r>
                                <a:rPr lang="pt-BR" b="0" i="1" smtClean="0">
                                  <a:latin typeface="Cambria Math" panose="02040503050406030204" pitchFamily="18" charset="0"/>
                                </a:rPr>
                                <m:t>!</m:t>
                              </m:r>
                            </m:den>
                          </m:f>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m:t>
                              </m:r>
                            </m:num>
                            <m:den>
                              <m:r>
                                <a:rPr lang="pt-BR" b="0" i="1" smtClean="0">
                                  <a:latin typeface="Cambria Math" panose="02040503050406030204" pitchFamily="18" charset="0"/>
                                </a:rPr>
                                <m:t>2</m:t>
                              </m:r>
                              <m:r>
                                <a:rPr lang="pt-BR" b="0" i="1" smtClean="0">
                                  <a:latin typeface="Cambria Math" panose="02040503050406030204" pitchFamily="18" charset="0"/>
                                </a:rPr>
                                <m:t>!</m:t>
                              </m:r>
                              <m:r>
                                <a:rPr lang="pt-BR" b="0" i="1" smtClean="0">
                                  <a:latin typeface="Cambria Math" panose="02040503050406030204" pitchFamily="18" charset="0"/>
                                </a:rPr>
                                <m:t>1</m:t>
                              </m:r>
                              <m:r>
                                <a:rPr lang="pt-BR" b="0" i="1" smtClean="0">
                                  <a:latin typeface="Cambria Math" panose="02040503050406030204" pitchFamily="18" charset="0"/>
                                </a:rPr>
                                <m:t>!</m:t>
                              </m:r>
                            </m:den>
                          </m:f>
                        </m:num>
                        <m:den>
                          <m:f>
                            <m:fPr>
                              <m:ctrlPr>
                                <a:rPr lang="pt-BR" b="0" i="1" smtClean="0">
                                  <a:latin typeface="Cambria Math" panose="02040503050406030204" pitchFamily="18" charset="0"/>
                                </a:rPr>
                              </m:ctrlPr>
                            </m:fPr>
                            <m:num>
                              <m:r>
                                <a:rPr lang="pt-BR" b="0" i="1" smtClean="0">
                                  <a:latin typeface="Cambria Math" panose="02040503050406030204" pitchFamily="18" charset="0"/>
                                </a:rPr>
                                <m:t>6</m:t>
                              </m:r>
                              <m:r>
                                <a:rPr lang="pt-BR" b="0" i="1" smtClean="0">
                                  <a:latin typeface="Cambria Math" panose="02040503050406030204" pitchFamily="18" charset="0"/>
                                </a:rPr>
                                <m:t>!</m:t>
                              </m:r>
                            </m:num>
                            <m:den>
                              <m:r>
                                <a:rPr lang="pt-BR" b="0" i="1" smtClean="0">
                                  <a:latin typeface="Cambria Math" panose="02040503050406030204" pitchFamily="18" charset="0"/>
                                </a:rPr>
                                <m:t>4</m:t>
                              </m:r>
                              <m:r>
                                <a:rPr lang="pt-BR" b="0" i="1" smtClean="0">
                                  <a:latin typeface="Cambria Math" panose="02040503050406030204" pitchFamily="18" charset="0"/>
                                </a:rPr>
                                <m:t>!</m:t>
                              </m:r>
                              <m:r>
                                <a:rPr lang="pt-BR" b="0" i="1" smtClean="0">
                                  <a:latin typeface="Cambria Math" panose="02040503050406030204" pitchFamily="18" charset="0"/>
                                </a:rPr>
                                <m:t>2</m:t>
                              </m:r>
                              <m:r>
                                <a:rPr lang="pt-BR" b="0" i="1" smtClean="0">
                                  <a:latin typeface="Cambria Math" panose="02040503050406030204" pitchFamily="18" charset="0"/>
                                </a:rPr>
                                <m:t>!</m:t>
                              </m:r>
                            </m:den>
                          </m:f>
                        </m:den>
                      </m:f>
                      <m:r>
                        <a:rPr lang="pt-BR" b="0" i="1" smtClean="0">
                          <a:latin typeface="Cambria Math" panose="02040503050406030204" pitchFamily="18" charset="0"/>
                        </a:rPr>
                        <m:t>=</m:t>
                      </m:r>
                    </m:oMath>
                  </m:oMathPara>
                </a14:m>
                <a:endParaRPr lang="pt-BR" dirty="0"/>
              </a:p>
              <a:p>
                <a:pPr marL="0" indent="0" algn="just">
                  <a:buNone/>
                </a:pPr>
                <a:endParaRPr lang="pt-BR" b="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𝑋</m:t>
                          </m:r>
                        </m:e>
                      </m:d>
                      <m:r>
                        <a:rPr lang="pt-BR" i="1">
                          <a:latin typeface="Cambria Math" panose="02040503050406030204" pitchFamily="18" charset="0"/>
                        </a:rPr>
                        <m:t>𝑁</m:t>
                      </m:r>
                      <m:r>
                        <a:rPr lang="pt-BR" i="1">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𝑋</m:t>
                          </m:r>
                        </m:e>
                        <m:sub>
                          <m:r>
                            <a:rPr lang="pt-BR" i="1">
                              <a:latin typeface="Cambria Math" panose="02040503050406030204" pitchFamily="18" charset="0"/>
                            </a:rPr>
                            <m:t>𝑡</m:t>
                          </m:r>
                        </m:sub>
                      </m:sSub>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3</m:t>
                          </m:r>
                          <m:r>
                            <a:rPr lang="pt-BR" b="0" i="1" smtClean="0">
                              <a:latin typeface="Cambria Math" panose="02040503050406030204" pitchFamily="18" charset="0"/>
                            </a:rPr>
                            <m:t> . </m:t>
                          </m:r>
                          <m:r>
                            <a:rPr lang="pt-BR" b="0" i="1" smtClean="0">
                              <a:latin typeface="Cambria Math" panose="02040503050406030204" pitchFamily="18" charset="0"/>
                            </a:rPr>
                            <m:t>3</m:t>
                          </m:r>
                        </m:num>
                        <m:den>
                          <m:r>
                            <a:rPr lang="pt-BR" b="0" i="1" smtClean="0">
                              <a:latin typeface="Cambria Math" panose="02040503050406030204" pitchFamily="18" charset="0"/>
                            </a:rPr>
                            <m:t>15</m:t>
                          </m:r>
                        </m:den>
                      </m:f>
                      <m:r>
                        <a:rPr lang="pt-BR" b="0" i="1" smtClean="0">
                          <a:latin typeface="Cambria Math" panose="02040503050406030204" pitchFamily="18" charset="0"/>
                        </a:rPr>
                        <m:t>=</m:t>
                      </m:r>
                      <m:r>
                        <a:rPr lang="pt-BR" b="0" i="1" smtClean="0">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60</m:t>
                      </m:r>
                      <m:r>
                        <a:rPr lang="pt-BR" b="0" i="1" smtClean="0">
                          <a:latin typeface="Cambria Math" panose="02040503050406030204" pitchFamily="18" charset="0"/>
                        </a:rPr>
                        <m:t>=</m:t>
                      </m:r>
                      <m:r>
                        <a:rPr lang="pt-BR" b="0" i="1" smtClean="0">
                          <a:latin typeface="Cambria Math" panose="02040503050406030204" pitchFamily="18" charset="0"/>
                        </a:rPr>
                        <m:t>60</m:t>
                      </m:r>
                      <m:r>
                        <a:rPr lang="pt-BR" b="0" i="1" smtClean="0">
                          <a:latin typeface="Cambria Math" panose="02040503050406030204" pitchFamily="18" charset="0"/>
                        </a:rPr>
                        <m:t>%</m:t>
                      </m:r>
                    </m:oMath>
                  </m:oMathPara>
                </a14:m>
                <a:endParaRPr lang="pt-BR" dirty="0"/>
              </a:p>
              <a:p>
                <a:pPr marL="0" indent="0" algn="just">
                  <a:buNone/>
                </a:pPr>
                <a:r>
                  <a:rPr lang="pt-BR" dirty="0"/>
                  <a:t>Em que:</a:t>
                </a:r>
              </a:p>
              <a:p>
                <a:pPr marL="0" indent="0" algn="just">
                  <a:buNone/>
                </a:pPr>
                <a:r>
                  <a:rPr lang="pt-BR" dirty="0"/>
                  <a:t>X = 2</a:t>
                </a:r>
              </a:p>
              <a:p>
                <a:pPr marL="0" indent="0" algn="just">
                  <a:buNone/>
                </a:pPr>
                <a:r>
                  <a:rPr lang="pt-BR" dirty="0"/>
                  <a:t>N = 6</a:t>
                </a:r>
              </a:p>
              <a:p>
                <a:pPr marL="0" indent="0" algn="just">
                  <a:buNone/>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𝑋</m:t>
                        </m:r>
                      </m:e>
                      <m:sub>
                        <m:r>
                          <a:rPr lang="pt-BR" i="1">
                            <a:latin typeface="Cambria Math" panose="02040503050406030204" pitchFamily="18" charset="0"/>
                          </a:rPr>
                          <m:t>𝑡</m:t>
                        </m:r>
                      </m:sub>
                    </m:sSub>
                  </m:oMath>
                </a14:m>
                <a:r>
                  <a:rPr lang="pt-BR" dirty="0"/>
                  <a:t> = 3</a:t>
                </a:r>
              </a:p>
              <a:p>
                <a:pPr marL="0" indent="0" algn="just">
                  <a:buNone/>
                </a:pPr>
                <a:r>
                  <a:rPr lang="pt-BR" dirty="0"/>
                  <a:t>n = 4</a:t>
                </a:r>
              </a:p>
              <a:p>
                <a:pPr algn="just"/>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49381" y="794328"/>
                <a:ext cx="11702473" cy="5874327"/>
              </a:xfrm>
              <a:blipFill rotWithShape="0">
                <a:blip r:embed="rId2"/>
                <a:stretch>
                  <a:fillRect l="-677" t="-2075" r="-677"/>
                </a:stretch>
              </a:blipFill>
            </p:spPr>
            <p:txBody>
              <a:bodyPr/>
              <a:lstStyle/>
              <a:p>
                <a:r>
                  <a:rPr lang="pt-BR">
                    <a:noFill/>
                  </a:rPr>
                  <a:t> </a:t>
                </a:r>
              </a:p>
            </p:txBody>
          </p:sp>
        </mc:Fallback>
      </mc:AlternateContent>
    </p:spTree>
    <p:extLst>
      <p:ext uri="{BB962C8B-B14F-4D97-AF65-F5344CB8AC3E}">
        <p14:creationId xmlns:p14="http://schemas.microsoft.com/office/powerpoint/2010/main" val="3321190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59180"/>
            <a:ext cx="10515600" cy="598701"/>
          </a:xfrm>
        </p:spPr>
        <p:txBody>
          <a:bodyPr>
            <a:normAutofit fontScale="90000"/>
          </a:bodyPr>
          <a:lstStyle/>
          <a:p>
            <a:pPr algn="ctr"/>
            <a:r>
              <a:rPr lang="pt-BR" b="1" dirty="0"/>
              <a:t>Distribuição Discreta Binomial Negativa</a:t>
            </a:r>
          </a:p>
        </p:txBody>
      </p:sp>
      <p:pic>
        <p:nvPicPr>
          <p:cNvPr id="4" name="Espaço Reservado para Conteúdo 3"/>
          <p:cNvPicPr>
            <a:picLocks noGrp="1" noChangeAspect="1"/>
          </p:cNvPicPr>
          <p:nvPr>
            <p:ph idx="1"/>
          </p:nvPr>
        </p:nvPicPr>
        <p:blipFill>
          <a:blip r:embed="rId2"/>
          <a:stretch>
            <a:fillRect/>
          </a:stretch>
        </p:blipFill>
        <p:spPr>
          <a:xfrm>
            <a:off x="3916844" y="1582519"/>
            <a:ext cx="4340850" cy="4323200"/>
          </a:xfrm>
          <a:prstGeom prst="rect">
            <a:avLst/>
          </a:prstGeom>
        </p:spPr>
      </p:pic>
    </p:spTree>
    <p:extLst>
      <p:ext uri="{BB962C8B-B14F-4D97-AF65-F5344CB8AC3E}">
        <p14:creationId xmlns:p14="http://schemas.microsoft.com/office/powerpoint/2010/main" val="18586598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59180"/>
            <a:ext cx="10515600" cy="598701"/>
          </a:xfrm>
        </p:spPr>
        <p:txBody>
          <a:bodyPr>
            <a:normAutofit fontScale="90000"/>
          </a:bodyPr>
          <a:lstStyle/>
          <a:p>
            <a:pPr algn="ctr"/>
            <a:r>
              <a:rPr lang="pt-BR" b="1" dirty="0"/>
              <a:t>Distribuição Discreta Binomial Negativa</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71849" y="832022"/>
                <a:ext cx="11631827" cy="5824151"/>
              </a:xfrm>
            </p:spPr>
            <p:txBody>
              <a:bodyPr/>
              <a:lstStyle/>
              <a:p>
                <a:pPr algn="just"/>
                <a:r>
                  <a:rPr lang="pt-BR" dirty="0"/>
                  <a:t>Seja “X” uma variável aleatória que conta o número de tentativas necessárias para se obter “k” sucessos, em “n” ensaios de Bernoulli com probabilidade “p” em cada ensaio. Neste caso o último ensaio será o k-</a:t>
                </a:r>
                <a:r>
                  <a:rPr lang="pt-BR" dirty="0" err="1"/>
                  <a:t>ésimo</a:t>
                </a:r>
                <a:r>
                  <a:rPr lang="pt-BR" dirty="0"/>
                  <a:t> sucesso.</a:t>
                </a:r>
              </a:p>
              <a:p>
                <a:pPr marL="0" indent="0" algn="just">
                  <a:buNone/>
                </a:pPr>
                <a:r>
                  <a:rPr lang="pt-BR" dirty="0"/>
                  <a:t>Neste caso, a probabilidade de realizar “x” ensaios é dada por:</a:t>
                </a:r>
              </a:p>
              <a:p>
                <a:pPr algn="just"/>
                <a:endParaRPr lang="pt-BR" dirty="0"/>
              </a:p>
              <a:p>
                <a:pPr marL="0" indent="0" algn="just">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0" i="1" smtClean="0">
                              <a:latin typeface="Cambria Math" panose="02040503050406030204" pitchFamily="18" charset="0"/>
                            </a:rPr>
                            <m:t>𝑋</m:t>
                          </m:r>
                          <m:r>
                            <a:rPr lang="pt-BR" b="0" i="1" smtClean="0">
                              <a:latin typeface="Cambria Math" panose="02040503050406030204" pitchFamily="18" charset="0"/>
                            </a:rPr>
                            <m:t>=</m:t>
                          </m:r>
                          <m:r>
                            <a:rPr lang="pt-BR" b="0" i="1" smtClean="0">
                              <a:latin typeface="Cambria Math" panose="02040503050406030204" pitchFamily="18" charset="0"/>
                            </a:rPr>
                            <m:t>𝑥</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𝑥</m:t>
                                </m:r>
                                <m:r>
                                  <a:rPr lang="pt-BR" b="0" i="1" smtClean="0">
                                    <a:latin typeface="Cambria Math" panose="02040503050406030204" pitchFamily="18" charset="0"/>
                                  </a:rPr>
                                  <m:t> −</m:t>
                                </m:r>
                                <m:r>
                                  <a:rPr lang="pt-BR" b="0" i="1" smtClean="0">
                                    <a:latin typeface="Cambria Math" panose="02040503050406030204" pitchFamily="18" charset="0"/>
                                  </a:rPr>
                                  <m:t>1</m:t>
                                </m:r>
                              </m:e>
                            </m:mr>
                            <m:mr>
                              <m:e>
                                <m:r>
                                  <a:rPr lang="pt-BR" b="0" i="1" smtClean="0">
                                    <a:latin typeface="Cambria Math" panose="02040503050406030204" pitchFamily="18" charset="0"/>
                                  </a:rPr>
                                  <m:t>𝑘</m:t>
                                </m:r>
                                <m:r>
                                  <a:rPr lang="pt-BR" b="0" i="1" smtClean="0">
                                    <a:latin typeface="Cambria Math" panose="02040503050406030204" pitchFamily="18" charset="0"/>
                                  </a:rPr>
                                  <m:t> −</m:t>
                                </m:r>
                                <m:r>
                                  <a:rPr lang="pt-BR" b="0" i="1" smtClean="0">
                                    <a:latin typeface="Cambria Math" panose="02040503050406030204" pitchFamily="18" charset="0"/>
                                  </a:rPr>
                                  <m:t>1</m:t>
                                </m:r>
                              </m:e>
                            </m:mr>
                          </m:m>
                        </m:e>
                      </m:d>
                      <m:r>
                        <a:rPr lang="pt-BR" b="0" i="1" smtClean="0">
                          <a:latin typeface="Cambria Math" panose="02040503050406030204" pitchFamily="18" charset="0"/>
                        </a:rPr>
                        <m:t> </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𝑝</m:t>
                          </m:r>
                        </m:e>
                        <m:sup>
                          <m:r>
                            <a:rPr lang="pt-BR" b="0" i="1" smtClean="0">
                              <a:latin typeface="Cambria Math" panose="02040503050406030204" pitchFamily="18" charset="0"/>
                            </a:rPr>
                            <m:t>𝑘</m:t>
                          </m:r>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m:t>
                              </m:r>
                              <m:r>
                                <a:rPr lang="pt-BR" i="1">
                                  <a:latin typeface="Cambria Math" panose="02040503050406030204" pitchFamily="18" charset="0"/>
                                </a:rPr>
                                <m:t>𝑝</m:t>
                              </m:r>
                            </m:e>
                          </m:d>
                        </m:e>
                        <m:sup>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𝑘</m:t>
                          </m:r>
                        </m:sup>
                      </m:sSup>
                    </m:oMath>
                  </m:oMathPara>
                </a14:m>
                <a:endParaRPr lang="pt-BR" dirty="0"/>
              </a:p>
              <a:p>
                <a:pPr marL="0" indent="0" algn="just">
                  <a:buNone/>
                </a:pPr>
                <a:r>
                  <a:rPr lang="pt-BR" dirty="0"/>
                  <a:t>Em que:</a:t>
                </a:r>
              </a:p>
              <a:p>
                <a:pPr marL="0" indent="0" algn="just">
                  <a:buNone/>
                </a:pPr>
                <a14:m>
                  <m:oMath xmlns:m="http://schemas.openxmlformats.org/officeDocument/2006/math">
                    <m:r>
                      <a:rPr lang="pt-BR" i="1">
                        <a:latin typeface="Cambria Math" panose="02040503050406030204" pitchFamily="18" charset="0"/>
                      </a:rPr>
                      <m:t>𝑘</m:t>
                    </m:r>
                  </m:oMath>
                </a14:m>
                <a:r>
                  <a:rPr lang="pt-BR" dirty="0"/>
                  <a:t> = número de sucessos;</a:t>
                </a:r>
              </a:p>
              <a:p>
                <a:pPr marL="0" indent="0" algn="just">
                  <a:buNone/>
                </a:pPr>
                <a14:m>
                  <m:oMath xmlns:m="http://schemas.openxmlformats.org/officeDocument/2006/math">
                    <m:r>
                      <a:rPr lang="pt-BR" i="1">
                        <a:latin typeface="Cambria Math" panose="02040503050406030204" pitchFamily="18" charset="0"/>
                      </a:rPr>
                      <m:t>𝑥</m:t>
                    </m:r>
                  </m:oMath>
                </a14:m>
                <a:r>
                  <a:rPr lang="pt-BR" dirty="0"/>
                  <a:t> = número de ensaios;</a:t>
                </a:r>
              </a:p>
              <a:p>
                <a:pPr marL="0" indent="0" algn="just">
                  <a:buNone/>
                </a:pPr>
                <a14:m>
                  <m:oMath xmlns:m="http://schemas.openxmlformats.org/officeDocument/2006/math">
                    <m:r>
                      <a:rPr lang="pt-BR" i="1">
                        <a:latin typeface="Cambria Math" panose="02040503050406030204" pitchFamily="18" charset="0"/>
                      </a:rPr>
                      <m:t>𝑝</m:t>
                    </m:r>
                  </m:oMath>
                </a14:m>
                <a:r>
                  <a:rPr lang="pt-BR" dirty="0"/>
                  <a:t> = probabilidade de sucesso.</a:t>
                </a:r>
              </a:p>
              <a:p>
                <a:pPr marL="0" indent="0" algn="just">
                  <a:buNone/>
                </a:pPr>
                <a:endParaRPr lang="pt-BR" dirty="0"/>
              </a:p>
              <a:p>
                <a:pPr algn="just"/>
                <a:endParaRPr lang="pt-BR" dirty="0"/>
              </a:p>
              <a:p>
                <a:pPr algn="just"/>
                <a:endParaRPr lang="pt-BR" dirty="0"/>
              </a:p>
              <a:p>
                <a:pPr algn="just"/>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71849" y="832022"/>
                <a:ext cx="11631827" cy="5824151"/>
              </a:xfrm>
              <a:blipFill rotWithShape="0">
                <a:blip r:embed="rId2"/>
                <a:stretch>
                  <a:fillRect l="-1101" t="-1674" r="-1048"/>
                </a:stretch>
              </a:blipFill>
            </p:spPr>
            <p:txBody>
              <a:bodyPr/>
              <a:lstStyle/>
              <a:p>
                <a:r>
                  <a:rPr lang="pt-BR">
                    <a:noFill/>
                  </a:rPr>
                  <a:t> </a:t>
                </a:r>
              </a:p>
            </p:txBody>
          </p:sp>
        </mc:Fallback>
      </mc:AlternateContent>
    </p:spTree>
    <p:extLst>
      <p:ext uri="{BB962C8B-B14F-4D97-AF65-F5344CB8AC3E}">
        <p14:creationId xmlns:p14="http://schemas.microsoft.com/office/powerpoint/2010/main" val="710063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59180"/>
            <a:ext cx="10515600" cy="598701"/>
          </a:xfrm>
        </p:spPr>
        <p:txBody>
          <a:bodyPr>
            <a:normAutofit fontScale="90000"/>
          </a:bodyPr>
          <a:lstStyle/>
          <a:p>
            <a:pPr algn="ctr"/>
            <a:r>
              <a:rPr lang="pt-BR" b="1" dirty="0"/>
              <a:t>Distribuição Discreta Binomial Negativa</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07093" y="832022"/>
                <a:ext cx="11953102" cy="5923005"/>
              </a:xfrm>
            </p:spPr>
            <p:txBody>
              <a:bodyPr>
                <a:normAutofit fontScale="92500" lnSpcReduction="10000"/>
              </a:bodyPr>
              <a:lstStyle/>
              <a:p>
                <a:pPr algn="just"/>
                <a:r>
                  <a:rPr lang="pt-BR" dirty="0"/>
                  <a:t>Exemplo: Suponha que em uma fábrica produz resistência para chuveiros, com uma taxa de defeitos de 2%. Qual a probabilidade de que em uma inspeção de 10 resistências tenha-se 3 resistências defeituosas sendo que a terceira defeituosa seja exatamente a décima inspecionada.</a:t>
                </a:r>
              </a:p>
              <a:p>
                <a:pPr marL="0" indent="0" algn="just">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0" i="1" smtClean="0">
                              <a:latin typeface="Cambria Math" panose="02040503050406030204" pitchFamily="18" charset="0"/>
                            </a:rPr>
                            <m:t>𝑋</m:t>
                          </m:r>
                          <m:r>
                            <a:rPr lang="pt-BR" b="0" i="1" smtClean="0">
                              <a:latin typeface="Cambria Math" panose="02040503050406030204" pitchFamily="18" charset="0"/>
                            </a:rPr>
                            <m:t>=</m:t>
                          </m:r>
                          <m:r>
                            <a:rPr lang="pt-BR" b="0" i="1" smtClean="0">
                              <a:latin typeface="Cambria Math" panose="02040503050406030204" pitchFamily="18" charset="0"/>
                            </a:rPr>
                            <m:t>10</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1</m:t>
                                </m:r>
                                <m:r>
                                  <a:rPr lang="pt-BR" b="0" i="1" smtClean="0">
                                    <a:latin typeface="Cambria Math" panose="02040503050406030204" pitchFamily="18" charset="0"/>
                                  </a:rPr>
                                  <m:t>0</m:t>
                                </m:r>
                                <m:r>
                                  <m:rPr>
                                    <m:brk m:alnAt="7"/>
                                  </m:rPr>
                                  <a:rPr lang="pt-BR" b="0" i="1" smtClean="0">
                                    <a:latin typeface="Cambria Math" panose="02040503050406030204" pitchFamily="18" charset="0"/>
                                  </a:rPr>
                                  <m:t> </m:t>
                                </m:r>
                                <m:r>
                                  <a:rPr lang="pt-BR" b="0" i="1" smtClean="0">
                                    <a:latin typeface="Cambria Math" panose="02040503050406030204" pitchFamily="18" charset="0"/>
                                  </a:rPr>
                                  <m:t>−</m:t>
                                </m:r>
                                <m:r>
                                  <m:rPr>
                                    <m:brk m:alnAt="7"/>
                                  </m:rPr>
                                  <a:rPr lang="pt-BR" b="0" i="1" smtClean="0">
                                    <a:latin typeface="Cambria Math" panose="02040503050406030204" pitchFamily="18" charset="0"/>
                                  </a:rPr>
                                  <m:t>1</m:t>
                                </m:r>
                              </m:e>
                            </m:mr>
                            <m:mr>
                              <m:e>
                                <m:r>
                                  <a:rPr lang="pt-BR" b="0" i="1" smtClean="0">
                                    <a:latin typeface="Cambria Math" panose="02040503050406030204" pitchFamily="18" charset="0"/>
                                  </a:rPr>
                                  <m:t>3</m:t>
                                </m:r>
                                <m:r>
                                  <a:rPr lang="pt-BR" b="0" i="1" smtClean="0">
                                    <a:latin typeface="Cambria Math" panose="02040503050406030204" pitchFamily="18" charset="0"/>
                                  </a:rPr>
                                  <m:t> −</m:t>
                                </m:r>
                                <m:r>
                                  <a:rPr lang="pt-BR" b="0" i="1" smtClean="0">
                                    <a:latin typeface="Cambria Math" panose="02040503050406030204" pitchFamily="18" charset="0"/>
                                  </a:rPr>
                                  <m:t>1</m:t>
                                </m:r>
                              </m:e>
                            </m:mr>
                          </m:m>
                        </m:e>
                      </m:d>
                      <m:r>
                        <a:rPr lang="pt-BR" b="0" i="1" smtClean="0">
                          <a:latin typeface="Cambria Math" panose="02040503050406030204" pitchFamily="18" charset="0"/>
                        </a:rPr>
                        <m:t> </m:t>
                      </m:r>
                      <m:sSup>
                        <m:sSupPr>
                          <m:ctrlPr>
                            <a:rPr lang="pt-BR" b="0" i="1" smtClean="0">
                              <a:latin typeface="Cambria Math" panose="02040503050406030204" pitchFamily="18" charset="0"/>
                            </a:rPr>
                          </m:ctrlPr>
                        </m:sSupPr>
                        <m:e>
                          <m:r>
                            <a:rPr lang="pt-BR" b="0" i="1" smtClean="0">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02</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m:t>
                              </m:r>
                              <m:r>
                                <a:rPr lang="pt-BR" i="1">
                                  <a:latin typeface="Cambria Math" panose="02040503050406030204" pitchFamily="18" charset="0"/>
                                </a:rPr>
                                <m:t>−</m:t>
                              </m:r>
                              <m:r>
                                <a:rPr lang="pt-BR" b="0" i="1" smtClean="0">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02</m:t>
                              </m:r>
                            </m:e>
                          </m:d>
                        </m:e>
                        <m:sup>
                          <m:r>
                            <a:rPr lang="pt-BR" b="0" i="1" smtClean="0">
                              <a:latin typeface="Cambria Math" panose="02040503050406030204" pitchFamily="18" charset="0"/>
                            </a:rPr>
                            <m:t>10</m:t>
                          </m:r>
                          <m:r>
                            <a:rPr lang="pt-BR" b="0" i="1" smtClean="0">
                              <a:latin typeface="Cambria Math" panose="02040503050406030204" pitchFamily="18" charset="0"/>
                            </a:rPr>
                            <m:t>−</m:t>
                          </m:r>
                          <m:r>
                            <a:rPr lang="pt-BR" b="0" i="1" smtClean="0">
                              <a:latin typeface="Cambria Math" panose="02040503050406030204" pitchFamily="18" charset="0"/>
                            </a:rPr>
                            <m:t>3</m:t>
                          </m:r>
                        </m:sup>
                      </m:sSup>
                    </m:oMath>
                  </m:oMathPara>
                </a14:m>
                <a:endParaRPr lang="pt-BR" b="0" dirty="0"/>
              </a:p>
              <a:p>
                <a:pPr marL="0" indent="0" algn="just">
                  <a:buNone/>
                </a:pPr>
                <a:endParaRPr lang="pt-BR" b="0" dirty="0"/>
              </a:p>
              <a:p>
                <a:pPr marL="0" indent="0" algn="just">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i="1">
                              <a:latin typeface="Cambria Math" panose="02040503050406030204" pitchFamily="18" charset="0"/>
                            </a:rPr>
                            <m:t>𝑋</m:t>
                          </m:r>
                          <m:r>
                            <a:rPr lang="pt-BR" i="1">
                              <a:latin typeface="Cambria Math" panose="02040503050406030204" pitchFamily="18" charset="0"/>
                            </a:rPr>
                            <m:t>=</m:t>
                          </m:r>
                          <m:r>
                            <a:rPr lang="pt-BR" i="1">
                              <a:latin typeface="Cambria Math" panose="02040503050406030204" pitchFamily="18" charset="0"/>
                            </a:rPr>
                            <m:t>10</m:t>
                          </m:r>
                        </m:e>
                      </m:d>
                      <m:r>
                        <a:rPr lang="pt-BR" i="1">
                          <a:latin typeface="Cambria Math" panose="02040503050406030204" pitchFamily="18" charset="0"/>
                        </a:rPr>
                        <m:t>=</m:t>
                      </m:r>
                      <m:d>
                        <m:dPr>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9</m:t>
                                </m:r>
                              </m:e>
                            </m:mr>
                            <m:mr>
                              <m:e>
                                <m:r>
                                  <a:rPr lang="pt-BR" b="0" i="1" smtClean="0">
                                    <a:latin typeface="Cambria Math" panose="02040503050406030204" pitchFamily="18" charset="0"/>
                                  </a:rPr>
                                  <m:t>2</m:t>
                                </m:r>
                              </m:e>
                            </m:mr>
                          </m:m>
                        </m:e>
                      </m:d>
                      <m:r>
                        <a:rPr lang="pt-BR" b="0" i="1" smtClean="0">
                          <a:latin typeface="Cambria Math" panose="02040503050406030204" pitchFamily="18" charset="0"/>
                        </a:rPr>
                        <m:t>.</m:t>
                      </m:r>
                      <m:r>
                        <a:rPr lang="pt-BR" i="1">
                          <a:latin typeface="Cambria Math" panose="02040503050406030204" pitchFamily="18" charset="0"/>
                        </a:rPr>
                        <m:t> </m:t>
                      </m:r>
                      <m:r>
                        <a:rPr lang="pt-BR" b="0" i="1" smtClean="0">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000008</m:t>
                      </m:r>
                      <m:r>
                        <a:rPr lang="pt-BR" b="0" i="1" smtClean="0">
                          <a:latin typeface="Cambria Math" panose="02040503050406030204" pitchFamily="18" charset="0"/>
                        </a:rPr>
                        <m:t> .</m:t>
                      </m:r>
                      <m:r>
                        <a:rPr lang="pt-BR" b="0" i="1" smtClean="0">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868125</m:t>
                      </m:r>
                    </m:oMath>
                  </m:oMathPara>
                </a14:m>
                <a:endParaRPr lang="pt-BR" dirty="0"/>
              </a:p>
              <a:p>
                <a:pPr marL="0" indent="0" algn="just">
                  <a:buNone/>
                </a:pPr>
                <a:endParaRPr lang="pt-BR" dirty="0"/>
              </a:p>
              <a:p>
                <a:pPr marL="0" indent="0" algn="just">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ctrlPr>
                            <a:rPr lang="pt-BR" i="1">
                              <a:latin typeface="Cambria Math" panose="02040503050406030204" pitchFamily="18" charset="0"/>
                            </a:rPr>
                          </m:ctrlPr>
                        </m:dPr>
                        <m:e>
                          <m:r>
                            <a:rPr lang="pt-BR" i="1">
                              <a:latin typeface="Cambria Math" panose="02040503050406030204" pitchFamily="18" charset="0"/>
                            </a:rPr>
                            <m:t>𝑋</m:t>
                          </m:r>
                          <m:r>
                            <a:rPr lang="pt-BR" i="1">
                              <a:latin typeface="Cambria Math" panose="02040503050406030204" pitchFamily="18" charset="0"/>
                            </a:rPr>
                            <m:t>=</m:t>
                          </m:r>
                          <m:r>
                            <a:rPr lang="pt-BR" i="1">
                              <a:latin typeface="Cambria Math" panose="02040503050406030204" pitchFamily="18" charset="0"/>
                            </a:rPr>
                            <m:t>10</m:t>
                          </m:r>
                        </m:e>
                      </m:d>
                      <m:r>
                        <a:rPr lang="pt-BR" i="1">
                          <a:latin typeface="Cambria Math" panose="02040503050406030204" pitchFamily="18" charset="0"/>
                        </a:rPr>
                        <m:t>=</m:t>
                      </m:r>
                      <m:f>
                        <m:fPr>
                          <m:ctrlPr>
                            <a:rPr lang="pt-BR" i="1" smtClean="0">
                              <a:latin typeface="Cambria Math" panose="02040503050406030204" pitchFamily="18" charset="0"/>
                            </a:rPr>
                          </m:ctrlPr>
                        </m:fPr>
                        <m:num>
                          <m:r>
                            <a:rPr lang="pt-BR" b="0" i="1" smtClean="0">
                              <a:latin typeface="Cambria Math" panose="02040503050406030204" pitchFamily="18" charset="0"/>
                            </a:rPr>
                            <m:t>9</m:t>
                          </m:r>
                          <m:r>
                            <a:rPr lang="pt-BR" b="0" i="1" smtClean="0">
                              <a:latin typeface="Cambria Math" panose="02040503050406030204" pitchFamily="18" charset="0"/>
                            </a:rPr>
                            <m:t>!</m:t>
                          </m:r>
                        </m:num>
                        <m:den>
                          <m:r>
                            <a:rPr lang="pt-BR" b="0" i="1" smtClean="0">
                              <a:latin typeface="Cambria Math" panose="02040503050406030204" pitchFamily="18" charset="0"/>
                            </a:rPr>
                            <m:t>2</m:t>
                          </m:r>
                          <m:r>
                            <a:rPr lang="pt-BR" b="0" i="1" smtClean="0">
                              <a:latin typeface="Cambria Math" panose="02040503050406030204" pitchFamily="18" charset="0"/>
                            </a:rPr>
                            <m:t>!</m:t>
                          </m:r>
                          <m:r>
                            <a:rPr lang="pt-BR" b="0" i="1" smtClean="0">
                              <a:latin typeface="Cambria Math" panose="02040503050406030204" pitchFamily="18" charset="0"/>
                            </a:rPr>
                            <m:t>7</m:t>
                          </m:r>
                          <m:r>
                            <a:rPr lang="pt-BR" b="0" i="1" smtClean="0">
                              <a:latin typeface="Cambria Math" panose="02040503050406030204" pitchFamily="18" charset="0"/>
                            </a:rPr>
                            <m:t>!</m:t>
                          </m:r>
                        </m:den>
                      </m:f>
                      <m:r>
                        <a:rPr lang="pt-BR" i="1">
                          <a:latin typeface="Cambria Math" panose="02040503050406030204" pitchFamily="18" charset="0"/>
                        </a:rPr>
                        <m:t>. </m:t>
                      </m:r>
                      <m:r>
                        <a:rPr lang="pt-BR" i="1">
                          <a:latin typeface="Cambria Math" panose="02040503050406030204" pitchFamily="18" charset="0"/>
                        </a:rPr>
                        <m:t>0</m:t>
                      </m:r>
                      <m:r>
                        <a:rPr lang="pt-BR" i="1">
                          <a:latin typeface="Cambria Math" panose="02040503050406030204" pitchFamily="18" charset="0"/>
                        </a:rPr>
                        <m:t>,</m:t>
                      </m:r>
                      <m:r>
                        <a:rPr lang="pt-BR" i="1">
                          <a:latin typeface="Cambria Math" panose="02040503050406030204" pitchFamily="18" charset="0"/>
                        </a:rPr>
                        <m:t>000008</m:t>
                      </m:r>
                      <m:r>
                        <a:rPr lang="pt-BR" i="1">
                          <a:latin typeface="Cambria Math" panose="02040503050406030204" pitchFamily="18" charset="0"/>
                        </a:rPr>
                        <m:t> .</m:t>
                      </m:r>
                      <m:r>
                        <a:rPr lang="pt-BR" i="1">
                          <a:latin typeface="Cambria Math" panose="02040503050406030204" pitchFamily="18" charset="0"/>
                        </a:rPr>
                        <m:t>0</m:t>
                      </m:r>
                      <m:r>
                        <a:rPr lang="pt-BR" i="1">
                          <a:latin typeface="Cambria Math" panose="02040503050406030204" pitchFamily="18" charset="0"/>
                        </a:rPr>
                        <m:t>,</m:t>
                      </m:r>
                      <m:r>
                        <a:rPr lang="pt-BR" i="1">
                          <a:latin typeface="Cambria Math" panose="02040503050406030204" pitchFamily="18" charset="0"/>
                        </a:rPr>
                        <m:t>868125</m:t>
                      </m:r>
                      <m:r>
                        <a:rPr lang="pt-BR" b="0" i="1" smtClean="0">
                          <a:latin typeface="Cambria Math" panose="02040503050406030204" pitchFamily="18" charset="0"/>
                        </a:rPr>
                        <m:t>=</m:t>
                      </m:r>
                      <m:r>
                        <a:rPr lang="pt-BR" b="0" i="1" smtClean="0">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00025</m:t>
                      </m:r>
                      <m:r>
                        <a:rPr lang="pt-BR" b="0" i="1" smtClean="0">
                          <a:latin typeface="Cambria Math" panose="02040503050406030204" pitchFamily="18" charset="0"/>
                        </a:rPr>
                        <m:t>=</m:t>
                      </m:r>
                      <m:r>
                        <a:rPr lang="pt-BR" b="0" i="1" smtClean="0">
                          <a:latin typeface="Cambria Math" panose="02040503050406030204" pitchFamily="18" charset="0"/>
                        </a:rPr>
                        <m:t>0</m:t>
                      </m:r>
                      <m:r>
                        <a:rPr lang="pt-BR" b="0" i="1" smtClean="0">
                          <a:latin typeface="Cambria Math" panose="02040503050406030204" pitchFamily="18" charset="0"/>
                        </a:rPr>
                        <m:t>,</m:t>
                      </m:r>
                      <m:r>
                        <a:rPr lang="pt-BR" b="0" i="1" smtClean="0">
                          <a:latin typeface="Cambria Math" panose="02040503050406030204" pitchFamily="18" charset="0"/>
                        </a:rPr>
                        <m:t>025</m:t>
                      </m:r>
                      <m:r>
                        <a:rPr lang="pt-BR" b="0" i="1" smtClean="0">
                          <a:latin typeface="Cambria Math" panose="02040503050406030204" pitchFamily="18" charset="0"/>
                        </a:rPr>
                        <m:t>%</m:t>
                      </m:r>
                    </m:oMath>
                  </m:oMathPara>
                </a14:m>
                <a:endParaRPr lang="pt-BR" dirty="0"/>
              </a:p>
              <a:p>
                <a:pPr marL="0" indent="0" algn="just">
                  <a:buNone/>
                </a:pPr>
                <a:r>
                  <a:rPr lang="pt-BR" dirty="0"/>
                  <a:t>Em que:</a:t>
                </a:r>
              </a:p>
              <a:p>
                <a:pPr marL="0" indent="0" algn="just">
                  <a:buNone/>
                </a:pPr>
                <a14:m>
                  <m:oMath xmlns:m="http://schemas.openxmlformats.org/officeDocument/2006/math">
                    <m:r>
                      <a:rPr lang="pt-BR" i="1">
                        <a:latin typeface="Cambria Math" panose="02040503050406030204" pitchFamily="18" charset="0"/>
                      </a:rPr>
                      <m:t>𝑘</m:t>
                    </m:r>
                  </m:oMath>
                </a14:m>
                <a:r>
                  <a:rPr lang="pt-BR" dirty="0"/>
                  <a:t> = 3</a:t>
                </a:r>
              </a:p>
              <a:p>
                <a:pPr marL="0" indent="0" algn="just">
                  <a:buNone/>
                </a:pPr>
                <a14:m>
                  <m:oMath xmlns:m="http://schemas.openxmlformats.org/officeDocument/2006/math">
                    <m:r>
                      <a:rPr lang="pt-BR" i="1">
                        <a:latin typeface="Cambria Math" panose="02040503050406030204" pitchFamily="18" charset="0"/>
                      </a:rPr>
                      <m:t>𝑥</m:t>
                    </m:r>
                  </m:oMath>
                </a14:m>
                <a:r>
                  <a:rPr lang="pt-BR" dirty="0"/>
                  <a:t> = 10</a:t>
                </a:r>
              </a:p>
              <a:p>
                <a:pPr marL="0" indent="0" algn="just">
                  <a:buNone/>
                </a:pPr>
                <a14:m>
                  <m:oMath xmlns:m="http://schemas.openxmlformats.org/officeDocument/2006/math">
                    <m:r>
                      <a:rPr lang="pt-BR" i="1">
                        <a:latin typeface="Cambria Math" panose="02040503050406030204" pitchFamily="18" charset="0"/>
                      </a:rPr>
                      <m:t>𝑝</m:t>
                    </m:r>
                  </m:oMath>
                </a14:m>
                <a:r>
                  <a:rPr lang="pt-BR" dirty="0"/>
                  <a:t> = 0,02</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07093" y="832022"/>
                <a:ext cx="11953102" cy="5923005"/>
              </a:xfrm>
              <a:blipFill rotWithShape="0">
                <a:blip r:embed="rId2"/>
                <a:stretch>
                  <a:fillRect l="-918" t="-2058" r="-969" b="-2058"/>
                </a:stretch>
              </a:blipFill>
            </p:spPr>
            <p:txBody>
              <a:bodyPr/>
              <a:lstStyle/>
              <a:p>
                <a:r>
                  <a:rPr lang="pt-BR">
                    <a:noFill/>
                  </a:rPr>
                  <a:t> </a:t>
                </a:r>
              </a:p>
            </p:txBody>
          </p:sp>
        </mc:Fallback>
      </mc:AlternateContent>
    </p:spTree>
    <p:extLst>
      <p:ext uri="{BB962C8B-B14F-4D97-AF65-F5344CB8AC3E}">
        <p14:creationId xmlns:p14="http://schemas.microsoft.com/office/powerpoint/2010/main" val="3503794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r>
              <a:rPr lang="pt-BR" b="1" dirty="0"/>
              <a:t>Distribuição de Probabilidade Contínua </a:t>
            </a:r>
          </a:p>
        </p:txBody>
      </p:sp>
      <p:sp>
        <p:nvSpPr>
          <p:cNvPr id="6" name="Espaço Reservado para Conteúdo 5"/>
          <p:cNvSpPr>
            <a:spLocks noGrp="1"/>
          </p:cNvSpPr>
          <p:nvPr>
            <p:ph idx="1"/>
          </p:nvPr>
        </p:nvSpPr>
        <p:spPr>
          <a:xfrm>
            <a:off x="247135" y="873211"/>
            <a:ext cx="11673016" cy="5782962"/>
          </a:xfrm>
        </p:spPr>
        <p:txBody>
          <a:bodyPr/>
          <a:lstStyle/>
          <a:p>
            <a:pPr algn="just"/>
            <a:r>
              <a:rPr lang="pt-BR" dirty="0"/>
              <a:t>Várias distribuições de probabilidade contínuas são aplicáveis a uma ampla variedade de variáveis contínuas, sob certas circunstâncias.</a:t>
            </a:r>
          </a:p>
          <a:p>
            <a:pPr algn="just"/>
            <a:endParaRPr lang="pt-BR" dirty="0"/>
          </a:p>
          <a:p>
            <a:pPr algn="just"/>
            <a:r>
              <a:rPr lang="pt-BR" dirty="0"/>
              <a:t>Os estatísticos prepararam tabelas de probabilidade, tornando desnecessária a integração de área sob a curva de probabilidade para identificar a probabilidade de ocorrência de determinado evento.</a:t>
            </a:r>
          </a:p>
          <a:p>
            <a:pPr algn="just"/>
            <a:endParaRPr lang="pt-BR" dirty="0"/>
          </a:p>
          <a:p>
            <a:pPr algn="just"/>
            <a:r>
              <a:rPr lang="pt-BR" dirty="0"/>
              <a:t>Dentre as distribuições de probabilidade mais utilizadas estão as distribuições de probabilidade “Z - normal”, “t de </a:t>
            </a:r>
            <a:r>
              <a:rPr lang="pt-BR" dirty="0" err="1"/>
              <a:t>Student</a:t>
            </a:r>
            <a:r>
              <a:rPr lang="pt-BR" dirty="0"/>
              <a:t>”, “</a:t>
            </a:r>
            <a:r>
              <a:rPr lang="pt-BR" dirty="0" err="1"/>
              <a:t>qui</a:t>
            </a:r>
            <a:r>
              <a:rPr lang="pt-BR" dirty="0"/>
              <a:t>-quadrado”, “F de Fisher-</a:t>
            </a:r>
            <a:r>
              <a:rPr lang="pt-BR" dirty="0" err="1"/>
              <a:t>Snedecor</a:t>
            </a:r>
            <a:r>
              <a:rPr lang="pt-BR" dirty="0"/>
              <a:t>”, “d de </a:t>
            </a:r>
            <a:r>
              <a:rPr lang="pt-BR" dirty="0" err="1"/>
              <a:t>Durbin</a:t>
            </a:r>
            <a:r>
              <a:rPr lang="pt-BR" dirty="0"/>
              <a:t> e Watson” e “logística”.</a:t>
            </a:r>
          </a:p>
        </p:txBody>
      </p:sp>
    </p:spTree>
    <p:extLst>
      <p:ext uri="{BB962C8B-B14F-4D97-AF65-F5344CB8AC3E}">
        <p14:creationId xmlns:p14="http://schemas.microsoft.com/office/powerpoint/2010/main" val="2746434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r>
              <a:rPr lang="pt-BR" b="1" dirty="0"/>
              <a:t>Distribuição de Probabilidade Contínua </a:t>
            </a:r>
          </a:p>
        </p:txBody>
      </p:sp>
      <p:sp>
        <p:nvSpPr>
          <p:cNvPr id="5" name="CaixaDeTexto 4"/>
          <p:cNvSpPr txBox="1"/>
          <p:nvPr/>
        </p:nvSpPr>
        <p:spPr>
          <a:xfrm>
            <a:off x="2757950" y="792539"/>
            <a:ext cx="6942770" cy="584775"/>
          </a:xfrm>
          <a:prstGeom prst="rect">
            <a:avLst/>
          </a:prstGeom>
          <a:noFill/>
        </p:spPr>
        <p:txBody>
          <a:bodyPr wrap="square" rtlCol="0">
            <a:spAutoFit/>
          </a:bodyPr>
          <a:lstStyle/>
          <a:p>
            <a:pPr algn="ctr"/>
            <a:r>
              <a:rPr lang="pt-BR" sz="3200" b="1" dirty="0"/>
              <a:t>Distribuição Normal Padronizada (Z)</a:t>
            </a:r>
          </a:p>
        </p:txBody>
      </p:sp>
      <p:sp>
        <p:nvSpPr>
          <p:cNvPr id="3" name="Espaço Reservado para Conteúdo 2"/>
          <p:cNvSpPr>
            <a:spLocks noGrp="1"/>
          </p:cNvSpPr>
          <p:nvPr>
            <p:ph idx="1"/>
          </p:nvPr>
        </p:nvSpPr>
        <p:spPr>
          <a:xfrm>
            <a:off x="218767" y="1474839"/>
            <a:ext cx="11771671" cy="5161935"/>
          </a:xfrm>
        </p:spPr>
        <p:txBody>
          <a:bodyPr/>
          <a:lstStyle/>
          <a:p>
            <a:pPr algn="just"/>
            <a:r>
              <a:rPr lang="pt-BR" dirty="0"/>
              <a:t>A distribuição normal de probabilidade é uma distribuição que é simétrica e </a:t>
            </a:r>
            <a:r>
              <a:rPr lang="pt-BR" dirty="0" err="1"/>
              <a:t>mesocúrtica</a:t>
            </a:r>
            <a:r>
              <a:rPr lang="pt-BR" dirty="0"/>
              <a:t>.</a:t>
            </a:r>
          </a:p>
          <a:p>
            <a:pPr marL="0" indent="0" algn="just">
              <a:buNone/>
            </a:pPr>
            <a:r>
              <a:rPr lang="pt-BR" dirty="0"/>
              <a:t>Esta distribuição de probabilidade é importante para a inferência estatística por 3 razões distintas:</a:t>
            </a:r>
          </a:p>
          <a:p>
            <a:pPr marL="514350" indent="-514350" algn="just">
              <a:buFont typeface="+mj-lt"/>
              <a:buAutoNum type="arabicPeriod"/>
            </a:pPr>
            <a:r>
              <a:rPr lang="pt-BR" dirty="0"/>
              <a:t>As medidas produzidas em diversos processos aleatórios seguem esta distribuição;</a:t>
            </a:r>
          </a:p>
          <a:p>
            <a:pPr marL="514350" indent="-514350" algn="just">
              <a:buFont typeface="+mj-lt"/>
              <a:buAutoNum type="arabicPeriod"/>
            </a:pPr>
            <a:r>
              <a:rPr lang="pt-BR" dirty="0"/>
              <a:t> A probabilidade normal pode ser usada frequentemente como aproximação de outras distribuições discretas de probabilidade (Poisson e Binomial);</a:t>
            </a:r>
          </a:p>
          <a:p>
            <a:pPr marL="514350" indent="-514350" algn="just">
              <a:buFont typeface="+mj-lt"/>
              <a:buAutoNum type="arabicPeriod"/>
            </a:pPr>
            <a:r>
              <a:rPr lang="pt-BR" dirty="0"/>
              <a:t>As distribuições de estatísticas da amostra tais como a média e a proporção frequentemente seguem a distribuição normal independente da distribuição da população.  </a:t>
            </a:r>
          </a:p>
        </p:txBody>
      </p:sp>
    </p:spTree>
    <p:extLst>
      <p:ext uri="{BB962C8B-B14F-4D97-AF65-F5344CB8AC3E}">
        <p14:creationId xmlns:p14="http://schemas.microsoft.com/office/powerpoint/2010/main" val="3709496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889"/>
            <a:ext cx="10515600" cy="770948"/>
          </a:xfrm>
        </p:spPr>
        <p:txBody>
          <a:bodyPr/>
          <a:lstStyle/>
          <a:p>
            <a:pPr algn="ctr"/>
            <a:r>
              <a:rPr lang="pt-BR" b="1" dirty="0"/>
              <a:t>ECONOMIA - EXEMPLO</a:t>
            </a:r>
          </a:p>
        </p:txBody>
      </p:sp>
      <p:sp>
        <p:nvSpPr>
          <p:cNvPr id="3" name="Espaço Reservado para Conteúdo 2"/>
          <p:cNvSpPr>
            <a:spLocks noGrp="1"/>
          </p:cNvSpPr>
          <p:nvPr>
            <p:ph idx="1"/>
          </p:nvPr>
        </p:nvSpPr>
        <p:spPr>
          <a:xfrm>
            <a:off x="346363" y="872836"/>
            <a:ext cx="11513127" cy="5791199"/>
          </a:xfrm>
        </p:spPr>
        <p:txBody>
          <a:bodyPr>
            <a:normAutofit/>
          </a:bodyPr>
          <a:lstStyle/>
          <a:p>
            <a:r>
              <a:rPr lang="pt-BR" sz="3200" dirty="0"/>
              <a:t>Como é a variação espacial da renda média das famílias?</a:t>
            </a:r>
          </a:p>
          <a:p>
            <a:pPr marL="0" indent="0">
              <a:buNone/>
            </a:pPr>
            <a:endParaRPr lang="pt-BR" sz="3200" dirty="0"/>
          </a:p>
          <a:p>
            <a:pPr>
              <a:buFont typeface="Wingdings" panose="05000000000000000000" pitchFamily="2" charset="2"/>
              <a:buChar char="Ø"/>
            </a:pPr>
            <a:r>
              <a:rPr lang="pt-BR" sz="3200" dirty="0"/>
              <a:t> A renda média das famílias está distribuída aleatoriamente ou existe um padrão geográfico?</a:t>
            </a:r>
          </a:p>
          <a:p>
            <a:pPr>
              <a:buFont typeface="Wingdings" panose="05000000000000000000" pitchFamily="2" charset="2"/>
              <a:buChar char="Ø"/>
            </a:pPr>
            <a:r>
              <a:rPr lang="pt-BR" sz="3200" dirty="0"/>
              <a:t> Como a renda média está relacionada com as características da residência (tamanho, número de moradores, etc.)?</a:t>
            </a:r>
          </a:p>
          <a:p>
            <a:pPr>
              <a:buFont typeface="Wingdings" panose="05000000000000000000" pitchFamily="2" charset="2"/>
              <a:buChar char="Ø"/>
            </a:pPr>
            <a:r>
              <a:rPr lang="pt-BR" sz="3200" dirty="0"/>
              <a:t> Como as variações da renda média das famílias altera o padrão de consumo?</a:t>
            </a:r>
          </a:p>
          <a:p>
            <a:pPr>
              <a:buFont typeface="Wingdings" panose="05000000000000000000" pitchFamily="2" charset="2"/>
              <a:buChar char="Ø"/>
            </a:pPr>
            <a:endParaRPr lang="pt-BR" sz="3200" dirty="0"/>
          </a:p>
          <a:p>
            <a:pPr marL="0" indent="0" algn="ctr">
              <a:buNone/>
            </a:pPr>
            <a:r>
              <a:rPr lang="pt-BR" sz="3200" b="1" dirty="0"/>
              <a:t>OUTROS EXEMPLOS</a:t>
            </a:r>
          </a:p>
        </p:txBody>
      </p:sp>
    </p:spTree>
    <p:extLst>
      <p:ext uri="{BB962C8B-B14F-4D97-AF65-F5344CB8AC3E}">
        <p14:creationId xmlns:p14="http://schemas.microsoft.com/office/powerpoint/2010/main" val="19227825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r>
              <a:rPr lang="pt-BR" b="1" dirty="0"/>
              <a:t>Distribuição de Probabilidade Contínua </a:t>
            </a:r>
          </a:p>
        </p:txBody>
      </p:sp>
      <p:sp>
        <p:nvSpPr>
          <p:cNvPr id="5" name="CaixaDeTexto 4"/>
          <p:cNvSpPr txBox="1"/>
          <p:nvPr/>
        </p:nvSpPr>
        <p:spPr>
          <a:xfrm>
            <a:off x="2757950" y="734097"/>
            <a:ext cx="6942770" cy="584775"/>
          </a:xfrm>
          <a:prstGeom prst="rect">
            <a:avLst/>
          </a:prstGeom>
          <a:noFill/>
        </p:spPr>
        <p:txBody>
          <a:bodyPr wrap="square" rtlCol="0">
            <a:spAutoFit/>
          </a:bodyPr>
          <a:lstStyle/>
          <a:p>
            <a:pPr algn="ctr"/>
            <a:r>
              <a:rPr lang="pt-BR" sz="3200" b="1" dirty="0"/>
              <a:t>Distribuição Normal Padronizada (Z)</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18767" y="1318873"/>
                <a:ext cx="11771671" cy="5317902"/>
              </a:xfrm>
            </p:spPr>
            <p:txBody>
              <a:bodyPr>
                <a:normAutofit lnSpcReduction="10000"/>
              </a:bodyPr>
              <a:lstStyle/>
              <a:p>
                <a:pPr algn="just"/>
                <a:r>
                  <a:rPr lang="pt-BR" dirty="0"/>
                  <a:t>A curva de probabilidade, para uma variável normalmente distribuída é dada por:</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𝑋</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𝜋𝜎</m:t>
                              </m:r>
                            </m:e>
                          </m:rad>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𝑋</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𝜇</m:t>
                                          </m:r>
                                        </m:e>
                                      </m:d>
                                    </m:e>
                                    <m:sup>
                                      <m:r>
                                        <a:rPr lang="pt-BR" i="1">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𝜎</m:t>
                                      </m:r>
                                    </m:e>
                                    <m:sup>
                                      <m:r>
                                        <a:rPr lang="pt-BR" b="0" i="1" smtClean="0">
                                          <a:latin typeface="Cambria Math" panose="02040503050406030204" pitchFamily="18" charset="0"/>
                                        </a:rPr>
                                        <m:t>2</m:t>
                                      </m:r>
                                    </m:sup>
                                  </m:sSup>
                                </m:den>
                              </m:f>
                            </m:e>
                          </m:d>
                        </m:sup>
                      </m:sSup>
                    </m:oMath>
                  </m:oMathPara>
                </a14:m>
                <a:endParaRPr lang="pt-BR" dirty="0"/>
              </a:p>
              <a:p>
                <a:pPr algn="just"/>
                <a:r>
                  <a:rPr lang="pt-BR" dirty="0"/>
                  <a:t>Cada combinação de µ e </a:t>
                </a:r>
                <a14:m>
                  <m:oMath xmlns:m="http://schemas.openxmlformats.org/officeDocument/2006/math">
                    <m:r>
                      <a:rPr lang="pt-BR" i="1" smtClean="0">
                        <a:latin typeface="Cambria Math" panose="02040503050406030204" pitchFamily="18" charset="0"/>
                        <a:ea typeface="Cambria Math" panose="02040503050406030204" pitchFamily="18" charset="0"/>
                      </a:rPr>
                      <m:t>𝜎</m:t>
                    </m:r>
                  </m:oMath>
                </a14:m>
                <a:r>
                  <a:rPr lang="pt-BR" dirty="0"/>
                  <a:t> gera uma distribuição normal de probabilidade diferente (simétricas e </a:t>
                </a:r>
                <a:r>
                  <a:rPr lang="pt-BR" dirty="0" err="1"/>
                  <a:t>mesocústicas</a:t>
                </a:r>
                <a:r>
                  <a:rPr lang="pt-BR" dirty="0"/>
                  <a:t>), as tabelas de probabilidade normal são baseadas em uma distribuição particular: </a:t>
                </a:r>
                <a:r>
                  <a:rPr lang="pt-BR" i="1" dirty="0"/>
                  <a:t>a distribuição normal padronizada</a:t>
                </a:r>
                <a:r>
                  <a:rPr lang="pt-BR" dirty="0"/>
                  <a:t>. </a:t>
                </a:r>
              </a:p>
              <a:p>
                <a:pPr algn="just"/>
                <a:r>
                  <a:rPr lang="pt-BR" dirty="0"/>
                  <a:t>Esta distribuição normal de probabilidade tem média zero (µ = 0) e desvio padrão igual a 1 (</a:t>
                </a:r>
                <a14:m>
                  <m:oMath xmlns:m="http://schemas.openxmlformats.org/officeDocument/2006/math">
                    <m:r>
                      <a:rPr lang="pt-BR" i="1">
                        <a:latin typeface="Cambria Math" panose="02040503050406030204" pitchFamily="18" charset="0"/>
                        <a:ea typeface="Cambria Math" panose="02040503050406030204" pitchFamily="18" charset="0"/>
                      </a:rPr>
                      <m:t>𝜎</m:t>
                    </m:r>
                  </m:oMath>
                </a14:m>
                <a:r>
                  <a:rPr lang="pt-BR" dirty="0"/>
                  <a:t> = 1).</a:t>
                </a:r>
              </a:p>
              <a:p>
                <a:pPr algn="just"/>
                <a:r>
                  <a:rPr lang="pt-BR" dirty="0"/>
                  <a:t>Qualquer conjunto de valores (amostras) normalmente distribuído pode ser convertido em valores normais padronizados Z através de:</a:t>
                </a:r>
              </a:p>
              <a:p>
                <a:pPr marL="0" indent="0" algn="just">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𝑋</m:t>
                          </m:r>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𝜇</m:t>
                          </m:r>
                        </m:num>
                        <m:den>
                          <m:r>
                            <a:rPr lang="pt-BR" b="0" i="1" smtClean="0">
                              <a:latin typeface="Cambria Math" panose="02040503050406030204" pitchFamily="18" charset="0"/>
                              <a:ea typeface="Cambria Math" panose="02040503050406030204" pitchFamily="18" charset="0"/>
                            </a:rPr>
                            <m:t>𝜎</m:t>
                          </m:r>
                        </m:den>
                      </m:f>
                    </m:oMath>
                  </m:oMathPara>
                </a14:m>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18767" y="1318873"/>
                <a:ext cx="11771671" cy="5317902"/>
              </a:xfrm>
              <a:blipFill rotWithShape="0">
                <a:blip r:embed="rId2"/>
                <a:stretch>
                  <a:fillRect l="-932" t="-2520" r="-1036"/>
                </a:stretch>
              </a:blipFill>
            </p:spPr>
            <p:txBody>
              <a:bodyPr/>
              <a:lstStyle/>
              <a:p>
                <a:r>
                  <a:rPr lang="pt-BR">
                    <a:noFill/>
                  </a:rPr>
                  <a:t> </a:t>
                </a:r>
              </a:p>
            </p:txBody>
          </p:sp>
        </mc:Fallback>
      </mc:AlternateContent>
    </p:spTree>
    <p:extLst>
      <p:ext uri="{BB962C8B-B14F-4D97-AF65-F5344CB8AC3E}">
        <p14:creationId xmlns:p14="http://schemas.microsoft.com/office/powerpoint/2010/main" val="2291327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r>
              <a:rPr lang="pt-BR" b="1" dirty="0"/>
              <a:t>Distribuição de Probabilidade Contínua </a:t>
            </a:r>
          </a:p>
        </p:txBody>
      </p:sp>
      <p:sp>
        <p:nvSpPr>
          <p:cNvPr id="5" name="CaixaDeTexto 4"/>
          <p:cNvSpPr txBox="1"/>
          <p:nvPr/>
        </p:nvSpPr>
        <p:spPr>
          <a:xfrm>
            <a:off x="2273643" y="848497"/>
            <a:ext cx="7743568" cy="584775"/>
          </a:xfrm>
          <a:prstGeom prst="rect">
            <a:avLst/>
          </a:prstGeom>
          <a:noFill/>
        </p:spPr>
        <p:txBody>
          <a:bodyPr wrap="square" rtlCol="0">
            <a:spAutoFit/>
          </a:bodyPr>
          <a:lstStyle/>
          <a:p>
            <a:pPr algn="ctr"/>
            <a:r>
              <a:rPr lang="pt-BR" sz="3200" b="1" dirty="0"/>
              <a:t>Distribuição Normal Padronizada (Z)</a:t>
            </a:r>
          </a:p>
        </p:txBody>
      </p:sp>
      <p:pic>
        <p:nvPicPr>
          <p:cNvPr id="6" name="Espaço Reservado para Conteúdo 5"/>
          <p:cNvPicPr>
            <a:picLocks noGrp="1" noChangeAspect="1"/>
          </p:cNvPicPr>
          <p:nvPr>
            <p:ph idx="1"/>
          </p:nvPr>
        </p:nvPicPr>
        <p:blipFill>
          <a:blip r:embed="rId2"/>
          <a:stretch>
            <a:fillRect/>
          </a:stretch>
        </p:blipFill>
        <p:spPr>
          <a:xfrm>
            <a:off x="4275438" y="1523888"/>
            <a:ext cx="7603524" cy="3945924"/>
          </a:xfrm>
          <a:prstGeom prst="rect">
            <a:avLst/>
          </a:prstGeom>
        </p:spPr>
      </p:pic>
      <p:sp>
        <p:nvSpPr>
          <p:cNvPr id="7" name="CaixaDeTexto 6"/>
          <p:cNvSpPr txBox="1"/>
          <p:nvPr/>
        </p:nvSpPr>
        <p:spPr>
          <a:xfrm>
            <a:off x="5642919" y="5589488"/>
            <a:ext cx="3945924" cy="646331"/>
          </a:xfrm>
          <a:prstGeom prst="rect">
            <a:avLst/>
          </a:prstGeom>
          <a:noFill/>
        </p:spPr>
        <p:txBody>
          <a:bodyPr wrap="square" rtlCol="0">
            <a:spAutoFit/>
          </a:bodyPr>
          <a:lstStyle/>
          <a:p>
            <a:pPr algn="ctr"/>
            <a:r>
              <a:rPr lang="pt-BR" dirty="0"/>
              <a:t>Com probabilidade de 95% de confiança ou 5% de significância </a:t>
            </a:r>
          </a:p>
        </p:txBody>
      </p:sp>
      <mc:AlternateContent xmlns:mc="http://schemas.openxmlformats.org/markup-compatibility/2006" xmlns:a14="http://schemas.microsoft.com/office/drawing/2010/main">
        <mc:Choice Requires="a14">
          <p:sp>
            <p:nvSpPr>
              <p:cNvPr id="3" name="CaixaDeTexto 2"/>
              <p:cNvSpPr txBox="1"/>
              <p:nvPr/>
            </p:nvSpPr>
            <p:spPr>
              <a:xfrm>
                <a:off x="395417" y="1433272"/>
                <a:ext cx="5486400" cy="3170099"/>
              </a:xfrm>
              <a:prstGeom prst="rect">
                <a:avLst/>
              </a:prstGeom>
              <a:noFill/>
            </p:spPr>
            <p:txBody>
              <a:bodyPr wrap="square" rtlCol="0">
                <a:spAutoFit/>
              </a:bodyPr>
              <a:lstStyle/>
              <a:p>
                <a:pPr algn="just"/>
                <a:r>
                  <a:rPr lang="pt-BR" sz="2000" dirty="0"/>
                  <a:t>Esta é, talvez, a distribuição de probabilidade mais importante para toda estatística. Pois, a partir dela derivaram uma série de outras distribuições estatísticas. </a:t>
                </a:r>
              </a:p>
              <a:p>
                <a:pPr algn="just"/>
                <a:endParaRPr lang="pt-BR" sz="2000" dirty="0"/>
              </a:p>
              <a:p>
                <a:pPr algn="just"/>
                <a:r>
                  <a:rPr lang="pt-BR" sz="2000" dirty="0"/>
                  <a:t>No modelo de MQO ela serva para testar os parâmetros </a:t>
                </a:r>
                <a14:m>
                  <m:oMath xmlns:m="http://schemas.openxmlformats.org/officeDocument/2006/math">
                    <m:d>
                      <m:dPr>
                        <m:ctrlPr>
                          <a:rPr lang="pt-BR" sz="2000" i="1" smtClean="0">
                            <a:latin typeface="Cambria Math" panose="02040503050406030204" pitchFamily="18" charset="0"/>
                          </a:rPr>
                        </m:ctrlPr>
                      </m:dPr>
                      <m:e>
                        <m:sSub>
                          <m:sSubPr>
                            <m:ctrlPr>
                              <a:rPr lang="pt-BR" sz="2000" i="1" smtClean="0">
                                <a:latin typeface="Cambria Math" panose="02040503050406030204" pitchFamily="18" charset="0"/>
                              </a:rPr>
                            </m:ctrlPr>
                          </m:sSubPr>
                          <m:e>
                            <m:r>
                              <a:rPr lang="pt-BR" sz="2000" i="1" smtClean="0">
                                <a:latin typeface="Cambria Math" panose="02040503050406030204" pitchFamily="18" charset="0"/>
                                <a:ea typeface="Cambria Math" panose="02040503050406030204" pitchFamily="18" charset="0"/>
                              </a:rPr>
                              <m:t>𝛽</m:t>
                            </m:r>
                          </m:e>
                          <m:sub>
                            <m:r>
                              <a:rPr lang="pt-BR" sz="2000" b="0" i="1" smtClean="0">
                                <a:latin typeface="Cambria Math" panose="02040503050406030204" pitchFamily="18" charset="0"/>
                              </a:rPr>
                              <m:t>𝑠</m:t>
                            </m:r>
                          </m:sub>
                        </m:sSub>
                      </m:e>
                    </m:d>
                  </m:oMath>
                </a14:m>
                <a:r>
                  <a:rPr lang="pt-BR" sz="2000" dirty="0"/>
                  <a:t> calculados e verificar sua significância estatística. Esta distribuição é especialmente utilizada para grandes amostras </a:t>
                </a:r>
                <a14:m>
                  <m:oMath xmlns:m="http://schemas.openxmlformats.org/officeDocument/2006/math">
                    <m:r>
                      <a:rPr lang="pt-BR" sz="2000" b="0" i="1" smtClean="0">
                        <a:latin typeface="Cambria Math" panose="02040503050406030204" pitchFamily="18" charset="0"/>
                      </a:rPr>
                      <m:t>(</m:t>
                    </m:r>
                    <m:r>
                      <a:rPr lang="pt-BR" sz="2000" b="0" i="1" smtClean="0">
                        <a:latin typeface="Cambria Math" panose="02040503050406030204" pitchFamily="18" charset="0"/>
                      </a:rPr>
                      <m:t>𝑛</m:t>
                    </m:r>
                    <m:r>
                      <a:rPr lang="pt-BR" sz="2000" i="1">
                        <a:latin typeface="Cambria Math" panose="02040503050406030204" pitchFamily="18" charset="0"/>
                        <a:ea typeface="Cambria Math" panose="02040503050406030204" pitchFamily="18" charset="0"/>
                      </a:rPr>
                      <m:t>&gt;</m:t>
                    </m:r>
                    <m:r>
                      <a:rPr lang="pt-BR" sz="2000" b="0" i="1" smtClean="0">
                        <a:latin typeface="Cambria Math" panose="02040503050406030204" pitchFamily="18" charset="0"/>
                        <a:ea typeface="Cambria Math" panose="02040503050406030204" pitchFamily="18" charset="0"/>
                      </a:rPr>
                      <m:t>100)</m:t>
                    </m:r>
                  </m:oMath>
                </a14:m>
                <a:r>
                  <a:rPr lang="pt-BR" sz="2000" dirty="0"/>
                  <a:t>.  </a:t>
                </a:r>
              </a:p>
            </p:txBody>
          </p:sp>
        </mc:Choice>
        <mc:Fallback xmlns="">
          <p:sp>
            <p:nvSpPr>
              <p:cNvPr id="3" name="CaixaDeTexto 2"/>
              <p:cNvSpPr txBox="1">
                <a:spLocks noRot="1" noChangeAspect="1" noMove="1" noResize="1" noEditPoints="1" noAdjustHandles="1" noChangeArrowheads="1" noChangeShapeType="1" noTextEdit="1"/>
              </p:cNvSpPr>
              <p:nvPr/>
            </p:nvSpPr>
            <p:spPr>
              <a:xfrm>
                <a:off x="395417" y="1433272"/>
                <a:ext cx="5486400" cy="3170099"/>
              </a:xfrm>
              <a:prstGeom prst="rect">
                <a:avLst/>
              </a:prstGeom>
              <a:blipFill rotWithShape="0">
                <a:blip r:embed="rId3"/>
                <a:stretch>
                  <a:fillRect l="-1222" t="-962" r="-1111" b="-2500"/>
                </a:stretch>
              </a:blipFill>
            </p:spPr>
            <p:txBody>
              <a:bodyPr/>
              <a:lstStyle/>
              <a:p>
                <a:r>
                  <a:rPr lang="pt-BR">
                    <a:noFill/>
                  </a:rPr>
                  <a:t> </a:t>
                </a:r>
              </a:p>
            </p:txBody>
          </p:sp>
        </mc:Fallback>
      </mc:AlternateContent>
    </p:spTree>
    <p:extLst>
      <p:ext uri="{BB962C8B-B14F-4D97-AF65-F5344CB8AC3E}">
        <p14:creationId xmlns:p14="http://schemas.microsoft.com/office/powerpoint/2010/main" val="41676566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a:xfrm>
            <a:off x="214184" y="1825624"/>
            <a:ext cx="11648302" cy="5032375"/>
          </a:xfrm>
        </p:spPr>
        <p:txBody>
          <a:bodyPr>
            <a:normAutofit/>
          </a:bodyPr>
          <a:lstStyle/>
          <a:p>
            <a:endParaRPr lang="pt-BR" dirty="0"/>
          </a:p>
          <a:p>
            <a:endParaRPr lang="pt-BR" dirty="0"/>
          </a:p>
          <a:p>
            <a:endParaRPr lang="pt-BR" dirty="0"/>
          </a:p>
          <a:p>
            <a:endParaRPr lang="pt-BR" dirty="0"/>
          </a:p>
          <a:p>
            <a:endParaRPr lang="pt-BR" dirty="0"/>
          </a:p>
          <a:p>
            <a:endParaRPr lang="pt-BR" dirty="0"/>
          </a:p>
          <a:p>
            <a:endParaRPr lang="pt-BR" dirty="0"/>
          </a:p>
          <a:p>
            <a:endParaRPr lang="pt-BR" dirty="0"/>
          </a:p>
          <a:p>
            <a:pPr marL="0" indent="0">
              <a:spcBef>
                <a:spcPts val="0"/>
              </a:spcBef>
              <a:buNone/>
            </a:pPr>
            <a:r>
              <a:rPr lang="pt-BR" dirty="0"/>
              <a:t>Tabela disponível em:</a:t>
            </a:r>
          </a:p>
          <a:p>
            <a:pPr marL="0" indent="0">
              <a:spcBef>
                <a:spcPts val="0"/>
              </a:spcBef>
              <a:buNone/>
            </a:pPr>
            <a:r>
              <a:rPr lang="pt-BR" dirty="0">
                <a:hlinkClick r:id="rId2"/>
              </a:rPr>
              <a:t>http://www.dex.ufla.br/thelmasafadi/tabela%20normal.pdf</a:t>
            </a:r>
            <a:r>
              <a:rPr lang="pt-BR" dirty="0"/>
              <a:t> </a:t>
            </a:r>
          </a:p>
        </p:txBody>
      </p:sp>
      <p:pic>
        <p:nvPicPr>
          <p:cNvPr id="4" name="Imagem 3"/>
          <p:cNvPicPr>
            <a:picLocks noChangeAspect="1"/>
          </p:cNvPicPr>
          <p:nvPr/>
        </p:nvPicPr>
        <p:blipFill>
          <a:blip r:embed="rId3"/>
          <a:stretch>
            <a:fillRect/>
          </a:stretch>
        </p:blipFill>
        <p:spPr>
          <a:xfrm>
            <a:off x="4036541" y="69857"/>
            <a:ext cx="4085967" cy="6092046"/>
          </a:xfrm>
          <a:prstGeom prst="rect">
            <a:avLst/>
          </a:prstGeom>
        </p:spPr>
      </p:pic>
    </p:spTree>
    <p:extLst>
      <p:ext uri="{BB962C8B-B14F-4D97-AF65-F5344CB8AC3E}">
        <p14:creationId xmlns:p14="http://schemas.microsoft.com/office/powerpoint/2010/main" val="2261124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r>
              <a:rPr lang="pt-BR" b="1" dirty="0"/>
              <a:t>Distribuição de Probabilidade Contínua </a:t>
            </a:r>
          </a:p>
        </p:txBody>
      </p:sp>
      <p:sp>
        <p:nvSpPr>
          <p:cNvPr id="5" name="CaixaDeTexto 4"/>
          <p:cNvSpPr txBox="1"/>
          <p:nvPr/>
        </p:nvSpPr>
        <p:spPr>
          <a:xfrm>
            <a:off x="3797643" y="848497"/>
            <a:ext cx="4967416" cy="584775"/>
          </a:xfrm>
          <a:prstGeom prst="rect">
            <a:avLst/>
          </a:prstGeom>
          <a:noFill/>
        </p:spPr>
        <p:txBody>
          <a:bodyPr wrap="square" rtlCol="0">
            <a:spAutoFit/>
          </a:bodyPr>
          <a:lstStyle/>
          <a:p>
            <a:pPr algn="ctr"/>
            <a:r>
              <a:rPr lang="pt-BR" sz="3200" b="1" dirty="0"/>
              <a:t>Distribuição t de </a:t>
            </a:r>
            <a:r>
              <a:rPr lang="pt-BR" sz="3200" b="1" dirty="0" err="1"/>
              <a:t>Student</a:t>
            </a:r>
            <a:endParaRPr lang="pt-BR" sz="3200" b="1" dirty="0"/>
          </a:p>
        </p:txBody>
      </p:sp>
      <p:pic>
        <p:nvPicPr>
          <p:cNvPr id="7" name="Espaço Reservado para Conteúdo 6"/>
          <p:cNvPicPr>
            <a:picLocks noGrp="1" noChangeAspect="1"/>
          </p:cNvPicPr>
          <p:nvPr>
            <p:ph idx="1"/>
          </p:nvPr>
        </p:nvPicPr>
        <p:blipFill>
          <a:blip r:embed="rId2"/>
          <a:stretch>
            <a:fillRect/>
          </a:stretch>
        </p:blipFill>
        <p:spPr>
          <a:xfrm>
            <a:off x="2932671" y="1762897"/>
            <a:ext cx="8987480" cy="3789406"/>
          </a:xfrm>
          <a:prstGeom prst="rect">
            <a:avLst/>
          </a:prstGeom>
        </p:spPr>
      </p:pic>
      <p:pic>
        <p:nvPicPr>
          <p:cNvPr id="8" name="Imagem 7"/>
          <p:cNvPicPr>
            <a:picLocks noChangeAspect="1"/>
          </p:cNvPicPr>
          <p:nvPr/>
        </p:nvPicPr>
        <p:blipFill>
          <a:blip r:embed="rId3"/>
          <a:stretch>
            <a:fillRect/>
          </a:stretch>
        </p:blipFill>
        <p:spPr>
          <a:xfrm>
            <a:off x="4193058" y="5639460"/>
            <a:ext cx="5202973" cy="320615"/>
          </a:xfrm>
          <a:prstGeom prst="rect">
            <a:avLst/>
          </a:prstGeom>
        </p:spPr>
      </p:pic>
      <p:sp>
        <p:nvSpPr>
          <p:cNvPr id="9" name="CaixaDeTexto 8"/>
          <p:cNvSpPr txBox="1"/>
          <p:nvPr/>
        </p:nvSpPr>
        <p:spPr>
          <a:xfrm>
            <a:off x="82378" y="6047232"/>
            <a:ext cx="12019005" cy="400110"/>
          </a:xfrm>
          <a:prstGeom prst="rect">
            <a:avLst/>
          </a:prstGeom>
          <a:noFill/>
        </p:spPr>
        <p:txBody>
          <a:bodyPr wrap="square" rtlCol="0">
            <a:spAutoFit/>
          </a:bodyPr>
          <a:lstStyle/>
          <a:p>
            <a:r>
              <a:rPr lang="pt-BR" sz="2000" dirty="0" err="1"/>
              <a:t>gl</a:t>
            </a:r>
            <a:r>
              <a:rPr lang="pt-BR" sz="2000" dirty="0"/>
              <a:t> = n - k   </a:t>
            </a:r>
            <a:r>
              <a:rPr lang="pt-BR" sz="2000" dirty="0">
                <a:sym typeface="Wingdings" panose="05000000000000000000" pitchFamily="2" charset="2"/>
              </a:rPr>
              <a:t> n = tamanho amostra; k = número de variáveis explicativas do modelo (desconsidera-se a constante)</a:t>
            </a:r>
            <a:endParaRPr lang="pt-BR" sz="2000" dirty="0"/>
          </a:p>
        </p:txBody>
      </p:sp>
      <mc:AlternateContent xmlns:mc="http://schemas.openxmlformats.org/markup-compatibility/2006" xmlns:a14="http://schemas.microsoft.com/office/drawing/2010/main">
        <mc:Choice Requires="a14">
          <p:sp>
            <p:nvSpPr>
              <p:cNvPr id="3" name="CaixaDeTexto 2"/>
              <p:cNvSpPr txBox="1"/>
              <p:nvPr/>
            </p:nvSpPr>
            <p:spPr>
              <a:xfrm>
                <a:off x="263610" y="1334529"/>
                <a:ext cx="4333103" cy="3170099"/>
              </a:xfrm>
              <a:prstGeom prst="rect">
                <a:avLst/>
              </a:prstGeom>
              <a:noFill/>
            </p:spPr>
            <p:txBody>
              <a:bodyPr wrap="square" rtlCol="0">
                <a:spAutoFit/>
              </a:bodyPr>
              <a:lstStyle/>
              <a:p>
                <a:pPr algn="just"/>
                <a:r>
                  <a:rPr lang="pt-BR" sz="2000" dirty="0"/>
                  <a:t>Esta distribuição de probabilidade estatística é uma das mais importantes na aplicação dos modelos de MQO. Isto porque é com esta distribuição que testamos a significância estatística dos parâmetros calculados, os </a:t>
                </a:r>
                <a14:m>
                  <m:oMath xmlns:m="http://schemas.openxmlformats.org/officeDocument/2006/math">
                    <m:sSub>
                      <m:sSubPr>
                        <m:ctrlPr>
                          <a:rPr lang="pt-BR" sz="2000" i="1" smtClean="0">
                            <a:latin typeface="Cambria Math" panose="02040503050406030204" pitchFamily="18" charset="0"/>
                          </a:rPr>
                        </m:ctrlPr>
                      </m:sSubPr>
                      <m:e>
                        <m:r>
                          <a:rPr lang="pt-BR" sz="2000" i="1" smtClean="0">
                            <a:latin typeface="Cambria Math" panose="02040503050406030204" pitchFamily="18" charset="0"/>
                            <a:ea typeface="Cambria Math" panose="02040503050406030204" pitchFamily="18" charset="0"/>
                          </a:rPr>
                          <m:t>𝛽</m:t>
                        </m:r>
                      </m:e>
                      <m:sub>
                        <m:r>
                          <a:rPr lang="pt-BR" sz="2000" b="0" i="1" smtClean="0">
                            <a:latin typeface="Cambria Math" panose="02040503050406030204" pitchFamily="18" charset="0"/>
                          </a:rPr>
                          <m:t>𝑠</m:t>
                        </m:r>
                      </m:sub>
                    </m:sSub>
                  </m:oMath>
                </a14:m>
                <a:r>
                  <a:rPr lang="pt-BR" sz="2000" dirty="0"/>
                  <a:t>. Esta distribuição é especialmente utilizada para pequenas amostras (</a:t>
                </a:r>
                <a14:m>
                  <m:oMath xmlns:m="http://schemas.openxmlformats.org/officeDocument/2006/math">
                    <m:r>
                      <a:rPr lang="pt-BR" sz="2000" b="0" i="1" smtClean="0">
                        <a:latin typeface="Cambria Math" panose="02040503050406030204" pitchFamily="18" charset="0"/>
                      </a:rPr>
                      <m:t>𝑛</m:t>
                    </m:r>
                    <m:r>
                      <a:rPr lang="pt-BR" sz="2000" b="0" i="1" smtClean="0">
                        <a:latin typeface="Cambria Math" panose="02040503050406030204" pitchFamily="18" charset="0"/>
                        <a:ea typeface="Cambria Math" panose="02040503050406030204" pitchFamily="18" charset="0"/>
                      </a:rPr>
                      <m:t>≤30</m:t>
                    </m:r>
                  </m:oMath>
                </a14:m>
                <a:r>
                  <a:rPr lang="pt-BR" sz="2000" dirty="0"/>
                  <a:t> para alguns estatísticos; mas </a:t>
                </a:r>
                <a14:m>
                  <m:oMath xmlns:m="http://schemas.openxmlformats.org/officeDocument/2006/math">
                    <m:r>
                      <a:rPr lang="pt-BR" sz="2000" b="0" i="1" smtClean="0">
                        <a:latin typeface="Cambria Math" panose="02040503050406030204" pitchFamily="18" charset="0"/>
                      </a:rPr>
                      <m:t>𝑛</m:t>
                    </m:r>
                    <m:r>
                      <a:rPr lang="pt-BR" sz="2000" b="0" i="1" smtClean="0">
                        <a:latin typeface="Cambria Math" panose="02040503050406030204" pitchFamily="18" charset="0"/>
                        <a:ea typeface="Cambria Math" panose="02040503050406030204" pitchFamily="18" charset="0"/>
                      </a:rPr>
                      <m:t>≤100</m:t>
                    </m:r>
                  </m:oMath>
                </a14:m>
                <a:r>
                  <a:rPr lang="pt-BR" sz="2000" dirty="0"/>
                  <a:t> para outros estatísticos).</a:t>
                </a:r>
              </a:p>
            </p:txBody>
          </p:sp>
        </mc:Choice>
        <mc:Fallback xmlns="">
          <p:sp>
            <p:nvSpPr>
              <p:cNvPr id="3" name="CaixaDeTexto 2"/>
              <p:cNvSpPr txBox="1">
                <a:spLocks noRot="1" noChangeAspect="1" noMove="1" noResize="1" noEditPoints="1" noAdjustHandles="1" noChangeArrowheads="1" noChangeShapeType="1" noTextEdit="1"/>
              </p:cNvSpPr>
              <p:nvPr/>
            </p:nvSpPr>
            <p:spPr>
              <a:xfrm>
                <a:off x="263610" y="1334529"/>
                <a:ext cx="4333103" cy="3170099"/>
              </a:xfrm>
              <a:prstGeom prst="rect">
                <a:avLst/>
              </a:prstGeom>
              <a:blipFill rotWithShape="0">
                <a:blip r:embed="rId4"/>
                <a:stretch>
                  <a:fillRect l="-1406" t="-1154" r="-1547" b="-2500"/>
                </a:stretch>
              </a:blipFill>
            </p:spPr>
            <p:txBody>
              <a:bodyPr/>
              <a:lstStyle/>
              <a:p>
                <a:r>
                  <a:rPr lang="pt-BR">
                    <a:noFill/>
                  </a:rPr>
                  <a:t> </a:t>
                </a:r>
              </a:p>
            </p:txBody>
          </p:sp>
        </mc:Fallback>
      </mc:AlternateContent>
    </p:spTree>
    <p:extLst>
      <p:ext uri="{BB962C8B-B14F-4D97-AF65-F5344CB8AC3E}">
        <p14:creationId xmlns:p14="http://schemas.microsoft.com/office/powerpoint/2010/main" val="28823760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endParaRPr lang="pt-BR" b="1" dirty="0"/>
          </a:p>
        </p:txBody>
      </p:sp>
      <p:pic>
        <p:nvPicPr>
          <p:cNvPr id="4" name="Imagem 3"/>
          <p:cNvPicPr>
            <a:picLocks noChangeAspect="1"/>
          </p:cNvPicPr>
          <p:nvPr/>
        </p:nvPicPr>
        <p:blipFill>
          <a:blip r:embed="rId2"/>
          <a:stretch>
            <a:fillRect/>
          </a:stretch>
        </p:blipFill>
        <p:spPr>
          <a:xfrm>
            <a:off x="3286896" y="-1"/>
            <a:ext cx="5099223" cy="6858001"/>
          </a:xfrm>
          <a:prstGeom prst="rect">
            <a:avLst/>
          </a:prstGeom>
        </p:spPr>
      </p:pic>
    </p:spTree>
    <p:extLst>
      <p:ext uri="{BB962C8B-B14F-4D97-AF65-F5344CB8AC3E}">
        <p14:creationId xmlns:p14="http://schemas.microsoft.com/office/powerpoint/2010/main" val="16738600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r>
              <a:rPr lang="pt-BR" b="1" dirty="0"/>
              <a:t>Distribuição de Probabilidade Contínua </a:t>
            </a:r>
          </a:p>
        </p:txBody>
      </p:sp>
      <p:sp>
        <p:nvSpPr>
          <p:cNvPr id="5" name="CaixaDeTexto 4"/>
          <p:cNvSpPr txBox="1"/>
          <p:nvPr/>
        </p:nvSpPr>
        <p:spPr>
          <a:xfrm>
            <a:off x="2273643" y="848497"/>
            <a:ext cx="7743568" cy="584775"/>
          </a:xfrm>
          <a:prstGeom prst="rect">
            <a:avLst/>
          </a:prstGeom>
          <a:noFill/>
        </p:spPr>
        <p:txBody>
          <a:bodyPr wrap="square" rtlCol="0">
            <a:spAutoFit/>
          </a:bodyPr>
          <a:lstStyle/>
          <a:p>
            <a:pPr algn="ctr"/>
            <a:r>
              <a:rPr lang="pt-BR" sz="3200" b="1" dirty="0"/>
              <a:t>Distribuição </a:t>
            </a:r>
            <a:r>
              <a:rPr lang="pt-BR" sz="3200" b="1" dirty="0" err="1"/>
              <a:t>Qui</a:t>
            </a:r>
            <a:r>
              <a:rPr lang="pt-BR" sz="3200" b="1" dirty="0"/>
              <a:t>-Quadrado</a:t>
            </a:r>
          </a:p>
        </p:txBody>
      </p:sp>
      <p:pic>
        <p:nvPicPr>
          <p:cNvPr id="4" name="Espaço Reservado para Conteúdo 3"/>
          <p:cNvPicPr>
            <a:picLocks noGrp="1" noChangeAspect="1"/>
          </p:cNvPicPr>
          <p:nvPr>
            <p:ph idx="1"/>
          </p:nvPr>
        </p:nvPicPr>
        <p:blipFill>
          <a:blip r:embed="rId2"/>
          <a:stretch>
            <a:fillRect/>
          </a:stretch>
        </p:blipFill>
        <p:spPr>
          <a:xfrm>
            <a:off x="4003589" y="1523888"/>
            <a:ext cx="7858897" cy="3492955"/>
          </a:xfrm>
          <a:prstGeom prst="rect">
            <a:avLst/>
          </a:prstGeom>
        </p:spPr>
      </p:pic>
      <p:pic>
        <p:nvPicPr>
          <p:cNvPr id="8" name="Imagem 7"/>
          <p:cNvPicPr>
            <a:picLocks noChangeAspect="1"/>
          </p:cNvPicPr>
          <p:nvPr/>
        </p:nvPicPr>
        <p:blipFill>
          <a:blip r:embed="rId3"/>
          <a:stretch>
            <a:fillRect/>
          </a:stretch>
        </p:blipFill>
        <p:spPr>
          <a:xfrm>
            <a:off x="4683519" y="5107459"/>
            <a:ext cx="5333692" cy="1589903"/>
          </a:xfrm>
          <a:prstGeom prst="rect">
            <a:avLst/>
          </a:prstGeom>
        </p:spPr>
      </p:pic>
      <p:sp>
        <p:nvSpPr>
          <p:cNvPr id="3" name="CaixaDeTexto 2"/>
          <p:cNvSpPr txBox="1"/>
          <p:nvPr/>
        </p:nvSpPr>
        <p:spPr>
          <a:xfrm>
            <a:off x="164758" y="1680519"/>
            <a:ext cx="4061253" cy="2862322"/>
          </a:xfrm>
          <a:prstGeom prst="rect">
            <a:avLst/>
          </a:prstGeom>
          <a:noFill/>
        </p:spPr>
        <p:txBody>
          <a:bodyPr wrap="square" rtlCol="0">
            <a:spAutoFit/>
          </a:bodyPr>
          <a:lstStyle/>
          <a:p>
            <a:pPr algn="just"/>
            <a:r>
              <a:rPr lang="pt-BR" sz="2000" dirty="0"/>
              <a:t>Esta é uma distribuição de probabilidade estatística que tem muitas aplicações em vários testes estatísticos.</a:t>
            </a:r>
          </a:p>
          <a:p>
            <a:pPr algn="just"/>
            <a:endParaRPr lang="pt-BR" sz="2000" dirty="0"/>
          </a:p>
          <a:p>
            <a:pPr algn="just"/>
            <a:r>
              <a:rPr lang="pt-BR" sz="2000" dirty="0"/>
              <a:t>Uma das aplicações mais importantes desta distribuição é testar a significância estatística do desvio padrão.</a:t>
            </a:r>
          </a:p>
        </p:txBody>
      </p:sp>
    </p:spTree>
    <p:extLst>
      <p:ext uri="{BB962C8B-B14F-4D97-AF65-F5344CB8AC3E}">
        <p14:creationId xmlns:p14="http://schemas.microsoft.com/office/powerpoint/2010/main" val="20649748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endParaRPr lang="pt-BR" b="1" dirty="0"/>
          </a:p>
        </p:txBody>
      </p:sp>
      <p:sp>
        <p:nvSpPr>
          <p:cNvPr id="3" name="Espaço Reservado para Conteúdo 2"/>
          <p:cNvSpPr>
            <a:spLocks noGrp="1"/>
          </p:cNvSpPr>
          <p:nvPr>
            <p:ph idx="1"/>
          </p:nvPr>
        </p:nvSpPr>
        <p:spPr/>
        <p:txBody>
          <a:bodyPr/>
          <a:lstStyle/>
          <a:p>
            <a:endParaRPr lang="pt-BR"/>
          </a:p>
        </p:txBody>
      </p:sp>
      <p:pic>
        <p:nvPicPr>
          <p:cNvPr id="6" name="Imagem 5"/>
          <p:cNvPicPr>
            <a:picLocks noChangeAspect="1"/>
          </p:cNvPicPr>
          <p:nvPr/>
        </p:nvPicPr>
        <p:blipFill>
          <a:blip r:embed="rId2"/>
          <a:stretch>
            <a:fillRect/>
          </a:stretch>
        </p:blipFill>
        <p:spPr>
          <a:xfrm>
            <a:off x="3336324" y="0"/>
            <a:ext cx="5494638" cy="6858000"/>
          </a:xfrm>
          <a:prstGeom prst="rect">
            <a:avLst/>
          </a:prstGeom>
        </p:spPr>
      </p:pic>
    </p:spTree>
    <p:extLst>
      <p:ext uri="{BB962C8B-B14F-4D97-AF65-F5344CB8AC3E}">
        <p14:creationId xmlns:p14="http://schemas.microsoft.com/office/powerpoint/2010/main" val="40375750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endParaRPr lang="pt-BR" b="1" dirty="0"/>
          </a:p>
        </p:txBody>
      </p:sp>
      <p:pic>
        <p:nvPicPr>
          <p:cNvPr id="4" name="Espaço Reservado para Conteúdo 3"/>
          <p:cNvPicPr>
            <a:picLocks noGrp="1" noChangeAspect="1"/>
          </p:cNvPicPr>
          <p:nvPr>
            <p:ph idx="1"/>
          </p:nvPr>
        </p:nvPicPr>
        <p:blipFill>
          <a:blip r:embed="rId2"/>
          <a:stretch>
            <a:fillRect/>
          </a:stretch>
        </p:blipFill>
        <p:spPr>
          <a:xfrm>
            <a:off x="3591696" y="0"/>
            <a:ext cx="4942703" cy="6858000"/>
          </a:xfrm>
          <a:prstGeom prst="rect">
            <a:avLst/>
          </a:prstGeom>
        </p:spPr>
      </p:pic>
    </p:spTree>
    <p:extLst>
      <p:ext uri="{BB962C8B-B14F-4D97-AF65-F5344CB8AC3E}">
        <p14:creationId xmlns:p14="http://schemas.microsoft.com/office/powerpoint/2010/main" val="1624627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r>
              <a:rPr lang="pt-BR" b="1" dirty="0"/>
              <a:t>Distribuição de Probabilidade Contínua </a:t>
            </a:r>
          </a:p>
        </p:txBody>
      </p:sp>
      <p:sp>
        <p:nvSpPr>
          <p:cNvPr id="5" name="CaixaDeTexto 4"/>
          <p:cNvSpPr txBox="1"/>
          <p:nvPr/>
        </p:nvSpPr>
        <p:spPr>
          <a:xfrm>
            <a:off x="2273643" y="848497"/>
            <a:ext cx="7743568" cy="584775"/>
          </a:xfrm>
          <a:prstGeom prst="rect">
            <a:avLst/>
          </a:prstGeom>
          <a:noFill/>
        </p:spPr>
        <p:txBody>
          <a:bodyPr wrap="square" rtlCol="0">
            <a:spAutoFit/>
          </a:bodyPr>
          <a:lstStyle/>
          <a:p>
            <a:pPr algn="ctr"/>
            <a:r>
              <a:rPr lang="pt-BR" sz="3200" b="1" dirty="0"/>
              <a:t>Distribuição F de Fisher-</a:t>
            </a:r>
            <a:r>
              <a:rPr lang="pt-BR" sz="3200" b="1" dirty="0" err="1"/>
              <a:t>Snedecor</a:t>
            </a:r>
            <a:endParaRPr lang="pt-BR" sz="3200" b="1" dirty="0"/>
          </a:p>
        </p:txBody>
      </p:sp>
      <p:pic>
        <p:nvPicPr>
          <p:cNvPr id="6" name="Espaço Reservado para Conteúdo 5"/>
          <p:cNvPicPr>
            <a:picLocks noGrp="1" noChangeAspect="1"/>
          </p:cNvPicPr>
          <p:nvPr>
            <p:ph idx="1"/>
          </p:nvPr>
        </p:nvPicPr>
        <p:blipFill>
          <a:blip r:embed="rId2"/>
          <a:stretch>
            <a:fillRect/>
          </a:stretch>
        </p:blipFill>
        <p:spPr>
          <a:xfrm>
            <a:off x="4777946" y="1782065"/>
            <a:ext cx="7282248" cy="2907957"/>
          </a:xfrm>
          <a:prstGeom prst="rect">
            <a:avLst/>
          </a:prstGeom>
        </p:spPr>
      </p:pic>
      <p:pic>
        <p:nvPicPr>
          <p:cNvPr id="7" name="Imagem 6"/>
          <p:cNvPicPr>
            <a:picLocks noChangeAspect="1"/>
          </p:cNvPicPr>
          <p:nvPr/>
        </p:nvPicPr>
        <p:blipFill>
          <a:blip r:embed="rId3"/>
          <a:stretch>
            <a:fillRect/>
          </a:stretch>
        </p:blipFill>
        <p:spPr>
          <a:xfrm>
            <a:off x="6870356" y="5058144"/>
            <a:ext cx="2586682" cy="749531"/>
          </a:xfrm>
          <a:prstGeom prst="rect">
            <a:avLst/>
          </a:prstGeom>
        </p:spPr>
      </p:pic>
      <p:sp>
        <p:nvSpPr>
          <p:cNvPr id="9" name="CaixaDeTexto 8"/>
          <p:cNvSpPr txBox="1"/>
          <p:nvPr/>
        </p:nvSpPr>
        <p:spPr>
          <a:xfrm>
            <a:off x="5605848" y="4980458"/>
            <a:ext cx="2529016" cy="369332"/>
          </a:xfrm>
          <a:prstGeom prst="rect">
            <a:avLst/>
          </a:prstGeom>
          <a:noFill/>
        </p:spPr>
        <p:txBody>
          <a:bodyPr wrap="square" rtlCol="0">
            <a:spAutoFit/>
          </a:bodyPr>
          <a:lstStyle/>
          <a:p>
            <a:r>
              <a:rPr lang="pt-BR" dirty="0"/>
              <a:t>Exemplo:</a:t>
            </a:r>
          </a:p>
        </p:txBody>
      </p:sp>
      <p:pic>
        <p:nvPicPr>
          <p:cNvPr id="10" name="Imagem 9"/>
          <p:cNvPicPr>
            <a:picLocks noChangeAspect="1"/>
          </p:cNvPicPr>
          <p:nvPr/>
        </p:nvPicPr>
        <p:blipFill>
          <a:blip r:embed="rId4"/>
          <a:stretch>
            <a:fillRect/>
          </a:stretch>
        </p:blipFill>
        <p:spPr>
          <a:xfrm>
            <a:off x="10074875" y="4891905"/>
            <a:ext cx="1985319" cy="822301"/>
          </a:xfrm>
          <a:prstGeom prst="rect">
            <a:avLst/>
          </a:prstGeom>
        </p:spPr>
      </p:pic>
      <p:sp>
        <p:nvSpPr>
          <p:cNvPr id="11" name="CaixaDeTexto 10"/>
          <p:cNvSpPr txBox="1"/>
          <p:nvPr/>
        </p:nvSpPr>
        <p:spPr>
          <a:xfrm>
            <a:off x="271849" y="6145427"/>
            <a:ext cx="11714205" cy="646331"/>
          </a:xfrm>
          <a:prstGeom prst="rect">
            <a:avLst/>
          </a:prstGeom>
          <a:noFill/>
        </p:spPr>
        <p:txBody>
          <a:bodyPr wrap="square" rtlCol="0">
            <a:spAutoFit/>
          </a:bodyPr>
          <a:lstStyle/>
          <a:p>
            <a:r>
              <a:rPr lang="pt-BR" dirty="0" err="1"/>
              <a:t>Gl</a:t>
            </a:r>
            <a:r>
              <a:rPr lang="pt-BR" dirty="0"/>
              <a:t> do numerador (N</a:t>
            </a:r>
            <a:r>
              <a:rPr lang="pt-BR" baseline="-25000" dirty="0"/>
              <a:t>1</a:t>
            </a:r>
            <a:r>
              <a:rPr lang="pt-BR" dirty="0"/>
              <a:t>) = m = número de restrições lineares (número de parâmetros); </a:t>
            </a:r>
            <a:r>
              <a:rPr lang="pt-BR" dirty="0" err="1"/>
              <a:t>gl</a:t>
            </a:r>
            <a:r>
              <a:rPr lang="pt-BR" dirty="0"/>
              <a:t> do denominador (N2) = n-k = n é o tamanho da amostra e k o número de parâmetros da regressão.</a:t>
            </a:r>
          </a:p>
        </p:txBody>
      </p:sp>
      <p:sp>
        <p:nvSpPr>
          <p:cNvPr id="3" name="CaixaDeTexto 2"/>
          <p:cNvSpPr txBox="1"/>
          <p:nvPr/>
        </p:nvSpPr>
        <p:spPr>
          <a:xfrm>
            <a:off x="271849" y="1782065"/>
            <a:ext cx="4267200" cy="2246769"/>
          </a:xfrm>
          <a:prstGeom prst="rect">
            <a:avLst/>
          </a:prstGeom>
          <a:noFill/>
        </p:spPr>
        <p:txBody>
          <a:bodyPr wrap="square" rtlCol="0">
            <a:spAutoFit/>
          </a:bodyPr>
          <a:lstStyle/>
          <a:p>
            <a:pPr algn="just"/>
            <a:r>
              <a:rPr lang="pt-BR" sz="2000" dirty="0"/>
              <a:t>Esta distribuição de probabilidade tem várias aplicações. Uma delas é testar a existência da reta de regressão no MQO.</a:t>
            </a:r>
          </a:p>
          <a:p>
            <a:pPr algn="just"/>
            <a:endParaRPr lang="pt-BR" sz="2000" dirty="0"/>
          </a:p>
          <a:p>
            <a:pPr algn="just"/>
            <a:r>
              <a:rPr lang="pt-BR" sz="2000" dirty="0"/>
              <a:t>Outros testes estatísticos se utilizam desta distribuição de probabilidade.</a:t>
            </a:r>
          </a:p>
        </p:txBody>
      </p:sp>
    </p:spTree>
    <p:extLst>
      <p:ext uri="{BB962C8B-B14F-4D97-AF65-F5344CB8AC3E}">
        <p14:creationId xmlns:p14="http://schemas.microsoft.com/office/powerpoint/2010/main" val="31108340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1514"/>
            <a:ext cx="10515600" cy="656367"/>
          </a:xfrm>
        </p:spPr>
        <p:txBody>
          <a:bodyPr>
            <a:normAutofit fontScale="90000"/>
          </a:bodyPr>
          <a:lstStyle/>
          <a:p>
            <a:pPr algn="ctr"/>
            <a:endParaRPr lang="pt-BR" b="1" dirty="0"/>
          </a:p>
        </p:txBody>
      </p:sp>
      <p:pic>
        <p:nvPicPr>
          <p:cNvPr id="4" name="Imagem 3"/>
          <p:cNvPicPr>
            <a:picLocks noChangeAspect="1"/>
          </p:cNvPicPr>
          <p:nvPr/>
        </p:nvPicPr>
        <p:blipFill>
          <a:blip r:embed="rId2"/>
          <a:stretch>
            <a:fillRect/>
          </a:stretch>
        </p:blipFill>
        <p:spPr>
          <a:xfrm>
            <a:off x="1326293" y="0"/>
            <a:ext cx="9399372" cy="6236043"/>
          </a:xfrm>
          <a:prstGeom prst="rect">
            <a:avLst/>
          </a:prstGeom>
        </p:spPr>
      </p:pic>
      <p:sp>
        <p:nvSpPr>
          <p:cNvPr id="8" name="CaixaDeTexto 7"/>
          <p:cNvSpPr txBox="1"/>
          <p:nvPr/>
        </p:nvSpPr>
        <p:spPr>
          <a:xfrm>
            <a:off x="131805" y="6236043"/>
            <a:ext cx="11813060" cy="646331"/>
          </a:xfrm>
          <a:prstGeom prst="rect">
            <a:avLst/>
          </a:prstGeom>
          <a:noFill/>
        </p:spPr>
        <p:txBody>
          <a:bodyPr wrap="square" rtlCol="0">
            <a:spAutoFit/>
          </a:bodyPr>
          <a:lstStyle/>
          <a:p>
            <a:r>
              <a:rPr lang="pt-BR" dirty="0"/>
              <a:t>Obtida em :</a:t>
            </a:r>
          </a:p>
          <a:p>
            <a:r>
              <a:rPr lang="pt-BR" dirty="0">
                <a:hlinkClick r:id="rId3"/>
              </a:rPr>
              <a:t>https://docs.ufpr.br/~niveam/ce071/An%C3%A1lise%20de%20Vari%C3%A2ncia.pdf</a:t>
            </a:r>
            <a:r>
              <a:rPr lang="pt-BR" dirty="0"/>
              <a:t> </a:t>
            </a:r>
          </a:p>
        </p:txBody>
      </p:sp>
    </p:spTree>
    <p:extLst>
      <p:ext uri="{BB962C8B-B14F-4D97-AF65-F5344CB8AC3E}">
        <p14:creationId xmlns:p14="http://schemas.microsoft.com/office/powerpoint/2010/main" val="746844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343901200"/>
              </p:ext>
            </p:extLst>
          </p:nvPr>
        </p:nvGraphicFramePr>
        <p:xfrm>
          <a:off x="249381" y="346364"/>
          <a:ext cx="11623963" cy="63315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261216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1986054" cy="681080"/>
          </a:xfrm>
        </p:spPr>
        <p:txBody>
          <a:bodyPr>
            <a:normAutofit fontScale="90000"/>
          </a:bodyPr>
          <a:lstStyle/>
          <a:p>
            <a:pPr algn="ctr"/>
            <a:r>
              <a:rPr lang="pt-BR" b="1" dirty="0"/>
              <a:t>Distribuição de Probabilidade de </a:t>
            </a:r>
            <a:r>
              <a:rPr lang="pt-BR" b="1" dirty="0" err="1"/>
              <a:t>Durbin</a:t>
            </a:r>
            <a:r>
              <a:rPr lang="pt-BR" b="1" dirty="0"/>
              <a:t>-Watson (d)</a:t>
            </a:r>
          </a:p>
        </p:txBody>
      </p:sp>
      <mc:AlternateContent xmlns:mc="http://schemas.openxmlformats.org/markup-compatibility/2006" xmlns:a14="http://schemas.microsoft.com/office/drawing/2010/main">
        <mc:Choice Requires="a14">
          <p:sp>
            <p:nvSpPr>
              <p:cNvPr id="7" name="Espaço Reservado para Conteúdo 6"/>
              <p:cNvSpPr>
                <a:spLocks noGrp="1"/>
              </p:cNvSpPr>
              <p:nvPr>
                <p:ph idx="1"/>
              </p:nvPr>
            </p:nvSpPr>
            <p:spPr>
              <a:xfrm>
                <a:off x="304799" y="749643"/>
                <a:ext cx="11615351" cy="5923006"/>
              </a:xfrm>
            </p:spPr>
            <p:txBody>
              <a:bodyPr/>
              <a:lstStyle/>
              <a:p>
                <a:pPr algn="just">
                  <a:spcBef>
                    <a:spcPts val="0"/>
                  </a:spcBef>
                  <a:spcAft>
                    <a:spcPts val="1200"/>
                  </a:spcAft>
                </a:pPr>
                <a:r>
                  <a:rPr lang="pt-BR" dirty="0"/>
                  <a:t>Serve para examinar a </a:t>
                </a:r>
                <a:r>
                  <a:rPr lang="pt-BR" dirty="0" err="1"/>
                  <a:t>autocorrelação</a:t>
                </a:r>
                <a:r>
                  <a:rPr lang="pt-BR" dirty="0"/>
                  <a:t> nos resíduos, ou seja, representa uma análise da existência de que as observações estejam correlacionadas. Por exemplo: comportamento dos preços de determinado produto. É um teste para verificar uma das hipóteses dos modelos de MQO.</a:t>
                </a:r>
              </a:p>
              <a:p>
                <a:pPr marL="0" indent="0" algn="just">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𝑑</m:t>
                      </m:r>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=2</m:t>
                              </m:r>
                            </m:sub>
                            <m:sup>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𝑛</m:t>
                              </m:r>
                            </m:sup>
                            <m:e>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𝑢</m:t>
                                              </m:r>
                                            </m:e>
                                          </m:acc>
                                        </m:e>
                                        <m:sub>
                                          <m:r>
                                            <a:rPr lang="pt-BR" i="1">
                                              <a:latin typeface="Cambria Math" panose="02040503050406030204" pitchFamily="18" charset="0"/>
                                            </a:rPr>
                                            <m:t>𝑡</m:t>
                                          </m:r>
                                        </m:sub>
                                      </m:sSub>
                                      <m:r>
                                        <a:rPr lang="pt-BR" i="1">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𝑢</m:t>
                                              </m:r>
                                            </m:e>
                                          </m:acc>
                                        </m:e>
                                        <m:sub>
                                          <m:r>
                                            <a:rPr lang="pt-BR" i="1">
                                              <a:latin typeface="Cambria Math" panose="02040503050406030204" pitchFamily="18" charset="0"/>
                                            </a:rPr>
                                            <m:t>𝑡</m:t>
                                          </m:r>
                                          <m:r>
                                            <a:rPr lang="pt-BR" i="1">
                                              <a:latin typeface="Cambria Math" panose="02040503050406030204" pitchFamily="18" charset="0"/>
                                            </a:rPr>
                                            <m:t>−1</m:t>
                                          </m:r>
                                        </m:sub>
                                      </m:sSub>
                                    </m:e>
                                  </m:d>
                                </m:e>
                                <m:sup>
                                  <m:r>
                                    <a:rPr lang="pt-BR" b="0" i="1" smtClean="0">
                                      <a:latin typeface="Cambria Math" panose="02040503050406030204" pitchFamily="18" charset="0"/>
                                    </a:rPr>
                                    <m:t>2</m:t>
                                  </m:r>
                                </m:sup>
                              </m:sSup>
                            </m:e>
                          </m:nary>
                        </m:num>
                        <m:den>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𝑡</m:t>
                              </m:r>
                              <m:r>
                                <a:rPr lang="pt-BR" b="0" i="1" smtClean="0">
                                  <a:latin typeface="Cambria Math" panose="02040503050406030204" pitchFamily="18" charset="0"/>
                                </a:rPr>
                                <m:t>=1</m:t>
                              </m:r>
                            </m:sub>
                            <m:sup>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𝑛</m:t>
                              </m:r>
                            </m:sup>
                            <m:e>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𝑢</m:t>
                                      </m:r>
                                    </m:e>
                                  </m:acc>
                                </m:e>
                                <m:sub>
                                  <m:r>
                                    <a:rPr lang="pt-BR" b="0" i="1" smtClean="0">
                                      <a:latin typeface="Cambria Math" panose="02040503050406030204" pitchFamily="18" charset="0"/>
                                    </a:rPr>
                                    <m:t>𝑡</m:t>
                                  </m:r>
                                </m:sub>
                                <m:sup>
                                  <m:r>
                                    <a:rPr lang="pt-BR" b="0" i="1" smtClean="0">
                                      <a:latin typeface="Cambria Math" panose="02040503050406030204" pitchFamily="18" charset="0"/>
                                    </a:rPr>
                                    <m:t>2</m:t>
                                  </m:r>
                                </m:sup>
                              </m:sSubSup>
                            </m:e>
                          </m:nary>
                        </m:den>
                      </m:f>
                    </m:oMath>
                  </m:oMathPara>
                </a14:m>
                <a:endParaRPr lang="pt-BR" dirty="0"/>
              </a:p>
            </p:txBody>
          </p:sp>
        </mc:Choice>
        <mc:Fallback xmlns="">
          <p:sp>
            <p:nvSpPr>
              <p:cNvPr id="7" name="Espaço Reservado para Conteúdo 6"/>
              <p:cNvSpPr>
                <a:spLocks noGrp="1" noRot="1" noChangeAspect="1" noMove="1" noResize="1" noEditPoints="1" noAdjustHandles="1" noChangeArrowheads="1" noChangeShapeType="1" noTextEdit="1"/>
              </p:cNvSpPr>
              <p:nvPr>
                <p:ph idx="1"/>
              </p:nvPr>
            </p:nvSpPr>
            <p:spPr>
              <a:xfrm>
                <a:off x="304799" y="749643"/>
                <a:ext cx="11615351" cy="5923006"/>
              </a:xfrm>
              <a:blipFill rotWithShape="0">
                <a:blip r:embed="rId2"/>
                <a:stretch>
                  <a:fillRect l="-945" t="-1749" r="-1050"/>
                </a:stretch>
              </a:blipFill>
            </p:spPr>
            <p:txBody>
              <a:bodyPr/>
              <a:lstStyle/>
              <a:p>
                <a:r>
                  <a:rPr lang="pt-BR">
                    <a:noFill/>
                  </a:rPr>
                  <a:t> </a:t>
                </a:r>
              </a:p>
            </p:txBody>
          </p:sp>
        </mc:Fallback>
      </mc:AlternateContent>
      <p:pic>
        <p:nvPicPr>
          <p:cNvPr id="9" name="Imagem 8"/>
          <p:cNvPicPr>
            <a:picLocks noChangeAspect="1"/>
          </p:cNvPicPr>
          <p:nvPr/>
        </p:nvPicPr>
        <p:blipFill>
          <a:blip r:embed="rId3"/>
          <a:stretch>
            <a:fillRect/>
          </a:stretch>
        </p:blipFill>
        <p:spPr>
          <a:xfrm>
            <a:off x="57662" y="3525795"/>
            <a:ext cx="6054812" cy="3215417"/>
          </a:xfrm>
          <a:prstGeom prst="rect">
            <a:avLst/>
          </a:prstGeom>
        </p:spPr>
      </p:pic>
      <p:pic>
        <p:nvPicPr>
          <p:cNvPr id="10" name="Imagem 9"/>
          <p:cNvPicPr>
            <a:picLocks noChangeAspect="1"/>
          </p:cNvPicPr>
          <p:nvPr/>
        </p:nvPicPr>
        <p:blipFill>
          <a:blip r:embed="rId4"/>
          <a:stretch>
            <a:fillRect/>
          </a:stretch>
        </p:blipFill>
        <p:spPr>
          <a:xfrm>
            <a:off x="5799438" y="4041327"/>
            <a:ext cx="6367849" cy="952133"/>
          </a:xfrm>
          <a:prstGeom prst="rect">
            <a:avLst/>
          </a:prstGeom>
        </p:spPr>
      </p:pic>
    </p:spTree>
    <p:extLst>
      <p:ext uri="{BB962C8B-B14F-4D97-AF65-F5344CB8AC3E}">
        <p14:creationId xmlns:p14="http://schemas.microsoft.com/office/powerpoint/2010/main" val="3644243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3575222" y="0"/>
            <a:ext cx="5025081" cy="6858000"/>
          </a:xfrm>
          <a:prstGeom prst="rect">
            <a:avLst/>
          </a:prstGeom>
        </p:spPr>
      </p:pic>
      <p:sp>
        <p:nvSpPr>
          <p:cNvPr id="3" name="Título 2"/>
          <p:cNvSpPr>
            <a:spLocks noGrp="1"/>
          </p:cNvSpPr>
          <p:nvPr>
            <p:ph type="title"/>
          </p:nvPr>
        </p:nvSpPr>
        <p:spPr/>
        <p:txBody>
          <a:bodyPr/>
          <a:lstStyle/>
          <a:p>
            <a:endParaRPr lang="pt-BR"/>
          </a:p>
        </p:txBody>
      </p:sp>
    </p:spTree>
    <p:extLst>
      <p:ext uri="{BB962C8B-B14F-4D97-AF65-F5344CB8AC3E}">
        <p14:creationId xmlns:p14="http://schemas.microsoft.com/office/powerpoint/2010/main" val="17411349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endParaRPr lang="pt-BR"/>
          </a:p>
        </p:txBody>
      </p:sp>
      <p:sp>
        <p:nvSpPr>
          <p:cNvPr id="2" name="Espaço Reservado para Conteúdo 1"/>
          <p:cNvSpPr>
            <a:spLocks noGrp="1"/>
          </p:cNvSpPr>
          <p:nvPr>
            <p:ph idx="1"/>
          </p:nvPr>
        </p:nvSpPr>
        <p:spPr/>
        <p:txBody>
          <a:bodyPr/>
          <a:lstStyle/>
          <a:p>
            <a:endParaRPr lang="pt-BR"/>
          </a:p>
        </p:txBody>
      </p:sp>
      <p:pic>
        <p:nvPicPr>
          <p:cNvPr id="5" name="Imagem 4"/>
          <p:cNvPicPr>
            <a:picLocks noChangeAspect="1"/>
          </p:cNvPicPr>
          <p:nvPr/>
        </p:nvPicPr>
        <p:blipFill>
          <a:blip r:embed="rId2"/>
          <a:stretch>
            <a:fillRect/>
          </a:stretch>
        </p:blipFill>
        <p:spPr>
          <a:xfrm>
            <a:off x="3155092" y="0"/>
            <a:ext cx="6170140" cy="6858000"/>
          </a:xfrm>
          <a:prstGeom prst="rect">
            <a:avLst/>
          </a:prstGeom>
        </p:spPr>
      </p:pic>
    </p:spTree>
    <p:extLst>
      <p:ext uri="{BB962C8B-B14F-4D97-AF65-F5344CB8AC3E}">
        <p14:creationId xmlns:p14="http://schemas.microsoft.com/office/powerpoint/2010/main" val="1817187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4216"/>
            <a:ext cx="10515600" cy="605851"/>
          </a:xfrm>
        </p:spPr>
        <p:txBody>
          <a:bodyPr>
            <a:normAutofit fontScale="90000"/>
          </a:bodyPr>
          <a:lstStyle/>
          <a:p>
            <a:pPr algn="ctr"/>
            <a:r>
              <a:rPr lang="pt-BR" b="1" dirty="0"/>
              <a:t>Distribuição de Probabilidade Contínua </a:t>
            </a:r>
          </a:p>
        </p:txBody>
      </p:sp>
      <p:sp>
        <p:nvSpPr>
          <p:cNvPr id="5" name="CaixaDeTexto 4"/>
          <p:cNvSpPr txBox="1"/>
          <p:nvPr/>
        </p:nvSpPr>
        <p:spPr>
          <a:xfrm>
            <a:off x="2224216" y="763386"/>
            <a:ext cx="7743568" cy="584775"/>
          </a:xfrm>
          <a:prstGeom prst="rect">
            <a:avLst/>
          </a:prstGeom>
          <a:noFill/>
        </p:spPr>
        <p:txBody>
          <a:bodyPr wrap="square" rtlCol="0">
            <a:spAutoFit/>
          </a:bodyPr>
          <a:lstStyle/>
          <a:p>
            <a:pPr algn="ctr"/>
            <a:r>
              <a:rPr lang="pt-BR" sz="3200" b="1" dirty="0"/>
              <a:t>Distribuição Logística</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09550" y="1348161"/>
                <a:ext cx="11753850" cy="5281239"/>
              </a:xfrm>
            </p:spPr>
            <p:txBody>
              <a:bodyPr>
                <a:normAutofit fontScale="92500"/>
              </a:bodyPr>
              <a:lstStyle/>
              <a:p>
                <a:pPr algn="just"/>
                <a:r>
                  <a:rPr lang="pt-BR" dirty="0"/>
                  <a:t>Consideremos uma base de dados – amostra – composta por exemplo: indivíduos, domicílios, municípios, países, etc.</a:t>
                </a:r>
              </a:p>
              <a:p>
                <a:pPr algn="just"/>
                <a:r>
                  <a:rPr lang="pt-BR" dirty="0"/>
                  <a:t>Para cada observação da amostra, tem-se uma variável Y</a:t>
                </a:r>
                <a:r>
                  <a:rPr lang="pt-BR" baseline="-25000" dirty="0"/>
                  <a:t>i</a:t>
                </a:r>
                <a:r>
                  <a:rPr lang="pt-BR" dirty="0"/>
                  <a:t> que assume valores 0 ou 1 (zero se não possui determinada característica e 1 se possui esta característica). Outra possibilidade são variáveis qualitativas não numéricas do tipo: </a:t>
                </a:r>
                <a:r>
                  <a:rPr lang="pt-BR" dirty="0" err="1"/>
                  <a:t>bom:ruim</a:t>
                </a:r>
                <a:r>
                  <a:rPr lang="pt-BR" dirty="0"/>
                  <a:t>; </a:t>
                </a:r>
                <a:r>
                  <a:rPr lang="pt-BR" dirty="0" err="1"/>
                  <a:t>aprovado:reprovado</a:t>
                </a:r>
                <a:r>
                  <a:rPr lang="pt-BR" dirty="0"/>
                  <a:t>; etc.</a:t>
                </a:r>
              </a:p>
              <a:p>
                <a:pPr algn="just"/>
                <a:r>
                  <a:rPr lang="pt-BR" dirty="0"/>
                  <a:t>Tem-se um conjunto de colunas que representam as variáveis explicativas -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1</m:t>
                        </m:r>
                        <m:r>
                          <a:rPr lang="pt-BR" b="0" i="1" smtClean="0">
                            <a:latin typeface="Cambria Math" panose="02040503050406030204" pitchFamily="18" charset="0"/>
                          </a:rPr>
                          <m:t>, </m:t>
                        </m:r>
                        <m:r>
                          <a:rPr lang="pt-BR" b="0" i="1" smtClean="0">
                            <a:latin typeface="Cambria Math" panose="02040503050406030204" pitchFamily="18" charset="0"/>
                          </a:rPr>
                          <m:t>𝑖</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2</m:t>
                        </m:r>
                        <m:r>
                          <a:rPr lang="pt-BR" b="0" i="1" smtClean="0">
                            <a:latin typeface="Cambria Math" panose="02040503050406030204" pitchFamily="18" charset="0"/>
                          </a:rPr>
                          <m:t>,</m:t>
                        </m:r>
                        <m:r>
                          <a:rPr lang="pt-BR" b="0" i="1" smtClean="0">
                            <a:latin typeface="Cambria Math" panose="02040503050406030204" pitchFamily="18" charset="0"/>
                          </a:rPr>
                          <m:t>𝑖</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3</m:t>
                        </m:r>
                        <m:r>
                          <a:rPr lang="pt-BR" b="0" i="1" smtClean="0">
                            <a:latin typeface="Cambria Math" panose="02040503050406030204" pitchFamily="18" charset="0"/>
                          </a:rPr>
                          <m:t>,</m:t>
                        </m:r>
                        <m:r>
                          <a:rPr lang="pt-BR" b="0" i="1" smtClean="0">
                            <a:latin typeface="Cambria Math" panose="02040503050406030204" pitchFamily="18" charset="0"/>
                          </a:rPr>
                          <m:t>𝑖</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𝑛</m:t>
                        </m:r>
                        <m:r>
                          <a:rPr lang="pt-BR" b="0" i="1" smtClean="0">
                            <a:latin typeface="Cambria Math" panose="02040503050406030204" pitchFamily="18" charset="0"/>
                          </a:rPr>
                          <m:t>,</m:t>
                        </m:r>
                        <m:r>
                          <a:rPr lang="pt-BR" b="0" i="1" smtClean="0">
                            <a:latin typeface="Cambria Math" panose="02040503050406030204" pitchFamily="18" charset="0"/>
                          </a:rPr>
                          <m:t>𝑖</m:t>
                        </m:r>
                      </m:sub>
                    </m:sSub>
                    <m:r>
                      <a:rPr lang="pt-BR" b="0" i="1" smtClean="0">
                        <a:latin typeface="Cambria Math" panose="02040503050406030204" pitchFamily="18" charset="0"/>
                      </a:rPr>
                      <m:t>.</m:t>
                    </m:r>
                  </m:oMath>
                </a14:m>
                <a:endParaRPr lang="pt-BR" dirty="0"/>
              </a:p>
              <a:p>
                <a:pPr algn="just"/>
                <a:r>
                  <a:rPr lang="pt-BR" dirty="0"/>
                  <a:t>O objetivo da regressão logística é assumir que cada valor individual Y</a:t>
                </a:r>
                <a:r>
                  <a:rPr lang="pt-BR" baseline="-25000" dirty="0"/>
                  <a:t>i</a:t>
                </a:r>
                <a:r>
                  <a:rPr lang="pt-BR" dirty="0"/>
                  <a:t> corresponde a uma variável aleatória de Bernoulli, com probabilidade de sucesso (por exemplo, pessoa identificada como infectada com Covid-19) dada por </a:t>
                </a:r>
                <a:r>
                  <a:rPr lang="pt-BR" dirty="0" err="1"/>
                  <a:t>Prob</a:t>
                </a:r>
                <a:r>
                  <a:rPr lang="pt-BR" dirty="0"/>
                  <a:t>[Y</a:t>
                </a:r>
                <a:r>
                  <a:rPr lang="pt-BR" baseline="-25000" dirty="0"/>
                  <a:t>i</a:t>
                </a:r>
                <a:r>
                  <a:rPr lang="pt-BR" dirty="0"/>
                  <a:t> =1] =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𝑖</m:t>
                        </m:r>
                      </m:sub>
                    </m:sSub>
                  </m:oMath>
                </a14:m>
                <a:r>
                  <a:rPr lang="pt-BR" baseline="-25000" dirty="0"/>
                  <a:t> </a:t>
                </a:r>
                <a:r>
                  <a:rPr lang="pt-BR" dirty="0"/>
                  <a:t>. </a:t>
                </a:r>
              </a:p>
              <a:p>
                <a:pPr algn="just"/>
                <a:r>
                  <a:rPr lang="pt-BR" dirty="0"/>
                  <a:t>Logo, a probabilidade de fracasso (por exemplo, pessoa não identificada como infectada com Covid-19) é dada por </a:t>
                </a:r>
                <a:r>
                  <a:rPr lang="pt-BR" dirty="0" err="1"/>
                  <a:t>Prob</a:t>
                </a:r>
                <a:r>
                  <a:rPr lang="pt-BR" dirty="0"/>
                  <a:t>[Y</a:t>
                </a:r>
                <a:r>
                  <a:rPr lang="pt-BR" baseline="-25000" dirty="0"/>
                  <a:t>i</a:t>
                </a:r>
                <a:r>
                  <a:rPr lang="pt-BR" dirty="0"/>
                  <a:t>=0] = 1-</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𝑖</m:t>
                        </m:r>
                      </m:sub>
                    </m:sSub>
                  </m:oMath>
                </a14:m>
                <a:r>
                  <a:rPr lang="pt-BR" dirty="0"/>
                  <a:t>.</a:t>
                </a:r>
                <a:endParaRPr lang="pt-BR" baseline="-25000"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09550" y="1348161"/>
                <a:ext cx="11753850" cy="5281239"/>
              </a:xfrm>
              <a:blipFill rotWithShape="0">
                <a:blip r:embed="rId2"/>
                <a:stretch>
                  <a:fillRect l="-778" t="-1730" r="-881" b="-2422"/>
                </a:stretch>
              </a:blipFill>
            </p:spPr>
            <p:txBody>
              <a:bodyPr/>
              <a:lstStyle/>
              <a:p>
                <a:r>
                  <a:rPr lang="pt-BR">
                    <a:noFill/>
                  </a:rPr>
                  <a:t> </a:t>
                </a:r>
              </a:p>
            </p:txBody>
          </p:sp>
        </mc:Fallback>
      </mc:AlternateContent>
    </p:spTree>
    <p:extLst>
      <p:ext uri="{BB962C8B-B14F-4D97-AF65-F5344CB8AC3E}">
        <p14:creationId xmlns:p14="http://schemas.microsoft.com/office/powerpoint/2010/main" val="34466754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4216"/>
            <a:ext cx="10515600" cy="605851"/>
          </a:xfrm>
        </p:spPr>
        <p:txBody>
          <a:bodyPr>
            <a:normAutofit fontScale="90000"/>
          </a:bodyPr>
          <a:lstStyle/>
          <a:p>
            <a:pPr algn="ctr"/>
            <a:r>
              <a:rPr lang="pt-BR" b="1" dirty="0"/>
              <a:t>Distribuição de Probabilidade Contínua </a:t>
            </a:r>
          </a:p>
        </p:txBody>
      </p:sp>
      <p:sp>
        <p:nvSpPr>
          <p:cNvPr id="5" name="CaixaDeTexto 4"/>
          <p:cNvSpPr txBox="1"/>
          <p:nvPr/>
        </p:nvSpPr>
        <p:spPr>
          <a:xfrm>
            <a:off x="2224216" y="921186"/>
            <a:ext cx="7743568" cy="584775"/>
          </a:xfrm>
          <a:prstGeom prst="rect">
            <a:avLst/>
          </a:prstGeom>
          <a:noFill/>
        </p:spPr>
        <p:txBody>
          <a:bodyPr wrap="square" rtlCol="0">
            <a:spAutoFit/>
          </a:bodyPr>
          <a:lstStyle/>
          <a:p>
            <a:pPr algn="ctr"/>
            <a:r>
              <a:rPr lang="pt-BR" sz="3200" b="1" dirty="0"/>
              <a:t>Distribuição Logística</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09550" y="1505962"/>
                <a:ext cx="11753850" cy="5123438"/>
              </a:xfrm>
            </p:spPr>
            <p:txBody>
              <a:bodyPr>
                <a:normAutofit fontScale="92500" lnSpcReduction="20000"/>
              </a:bodyPr>
              <a:lstStyle/>
              <a:p>
                <a:pPr marL="0" indent="0" algn="just">
                  <a:buNone/>
                </a:pPr>
                <a:r>
                  <a:rPr lang="pt-BR" dirty="0"/>
                  <a:t>O objetivo é fazer com que esta variável Y dependa das variáveis explicativas;</a:t>
                </a:r>
              </a:p>
              <a:p>
                <a:pPr marL="0" indent="0" algn="just">
                  <a:buNone/>
                </a:pPr>
                <a:endParaRPr lang="pt-BR" dirty="0"/>
              </a:p>
              <a:p>
                <a:pPr marL="0" indent="0" algn="just">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𝑃𝑟𝑜𝑏</m:t>
                      </m:r>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𝑌</m:t>
                              </m:r>
                            </m:e>
                            <m:sub>
                              <m:r>
                                <a:rPr lang="pt-BR" b="0" i="1" smtClean="0">
                                  <a:latin typeface="Cambria Math" panose="02040503050406030204" pitchFamily="18" charset="0"/>
                                </a:rPr>
                                <m:t>𝑖</m:t>
                              </m:r>
                            </m:sub>
                          </m:sSub>
                          <m:r>
                            <a:rPr lang="pt-BR" b="0" i="1" smtClean="0">
                              <a:latin typeface="Cambria Math" panose="02040503050406030204" pitchFamily="18" charset="0"/>
                            </a:rPr>
                            <m:t>=</m:t>
                          </m:r>
                          <m:r>
                            <a:rPr lang="pt-BR" b="0" i="1" smtClean="0">
                              <a:latin typeface="Cambria Math" panose="02040503050406030204" pitchFamily="18" charset="0"/>
                            </a:rPr>
                            <m:t>1</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𝑖</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1</m:t>
                          </m:r>
                          <m:r>
                            <a:rPr lang="pt-BR" b="0" i="1" smtClean="0">
                              <a:latin typeface="Cambria Math" panose="02040503050406030204" pitchFamily="18" charset="0"/>
                            </a:rPr>
                            <m:t>+</m:t>
                          </m:r>
                          <m:sSup>
                            <m:sSupPr>
                              <m:ctrlPr>
                                <a:rPr lang="pt-BR" i="1" smtClean="0">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1</m:t>
                                      </m:r>
                                      <m:r>
                                        <a:rPr lang="pt-BR" b="0" i="1" smtClean="0">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2</m:t>
                                      </m:r>
                                      <m:r>
                                        <a:rPr lang="pt-BR" b="0" i="1" smtClean="0">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𝛽</m:t>
                                      </m:r>
                                    </m:e>
                                    <m:sub>
                                      <m:r>
                                        <a:rPr lang="pt-BR" b="0" i="1" smtClean="0">
                                          <a:latin typeface="Cambria Math" panose="02040503050406030204" pitchFamily="18" charset="0"/>
                                        </a:rPr>
                                        <m:t>𝑘</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𝑘𝑖</m:t>
                                      </m:r>
                                    </m:sub>
                                  </m:sSub>
                                </m:e>
                              </m:d>
                            </m:sup>
                          </m:sSup>
                        </m:den>
                      </m:f>
                    </m:oMath>
                  </m:oMathPara>
                </a14:m>
                <a:endParaRPr lang="pt-BR" dirty="0"/>
              </a:p>
              <a:p>
                <a:pPr marL="0" indent="0" algn="just">
                  <a:buNone/>
                </a:pPr>
                <a:endParaRPr lang="pt-BR" dirty="0"/>
              </a:p>
              <a:p>
                <a:pPr algn="just"/>
                <a:r>
                  <a:rPr lang="pt-BR" dirty="0"/>
                  <a:t>Esta formulação implica que a probabilidade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𝑖</m:t>
                        </m:r>
                      </m:sub>
                    </m:sSub>
                  </m:oMath>
                </a14:m>
                <a:r>
                  <a:rPr lang="pt-BR" dirty="0"/>
                  <a:t> vai se situar no intervalo (0,1).</a:t>
                </a:r>
              </a:p>
              <a:p>
                <a:pPr algn="just"/>
                <a:r>
                  <a:rPr lang="pt-BR" dirty="0"/>
                  <a:t>Por exemplo, dada a nossa amostra de infectados pelo Covid-19, a resposta desse modelo é a probabilidade de estar infectado pelo Covid-19.</a:t>
                </a:r>
              </a:p>
              <a:p>
                <a:pPr algn="just"/>
                <a:r>
                  <a:rPr lang="pt-BR" dirty="0"/>
                  <a:t>Além disso o modelo apresentaria quais são as variáveis explicativas que realmente explicam a probabilidade de estar infectado pelo Covid-19.</a:t>
                </a:r>
              </a:p>
              <a:p>
                <a:pPr algn="just"/>
                <a:r>
                  <a:rPr lang="pt-BR" dirty="0"/>
                  <a:t>Quando os betas são positivos e quando os valores dos </a:t>
                </a:r>
                <a:r>
                  <a:rPr lang="pt-BR" dirty="0" err="1"/>
                  <a:t>X</a:t>
                </a:r>
                <a:r>
                  <a:rPr lang="pt-BR" baseline="-25000" dirty="0" err="1"/>
                  <a:t>s</a:t>
                </a:r>
                <a:r>
                  <a:rPr lang="pt-BR" dirty="0"/>
                  <a:t> aumenta, a probabilidade de sucesso aumenta.</a:t>
                </a:r>
              </a:p>
              <a:p>
                <a:pPr algn="just"/>
                <a:r>
                  <a:rPr lang="pt-BR" dirty="0"/>
                  <a:t>No “R”, para </a:t>
                </a:r>
                <a:r>
                  <a:rPr lang="pt-BR" dirty="0" err="1"/>
                  <a:t>Machine</a:t>
                </a:r>
                <a:r>
                  <a:rPr lang="pt-BR" dirty="0"/>
                  <a:t> Learning, experimente usar o pacote H2O.</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09550" y="1505962"/>
                <a:ext cx="11753850" cy="5123438"/>
              </a:xfrm>
              <a:blipFill rotWithShape="0">
                <a:blip r:embed="rId2"/>
                <a:stretch>
                  <a:fillRect l="-933" t="-2973" r="-881"/>
                </a:stretch>
              </a:blipFill>
            </p:spPr>
            <p:txBody>
              <a:bodyPr/>
              <a:lstStyle/>
              <a:p>
                <a:r>
                  <a:rPr lang="pt-BR">
                    <a:noFill/>
                  </a:rPr>
                  <a:t> </a:t>
                </a:r>
              </a:p>
            </p:txBody>
          </p:sp>
        </mc:Fallback>
      </mc:AlternateContent>
    </p:spTree>
    <p:extLst>
      <p:ext uri="{BB962C8B-B14F-4D97-AF65-F5344CB8AC3E}">
        <p14:creationId xmlns:p14="http://schemas.microsoft.com/office/powerpoint/2010/main" val="12669329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34216"/>
            <a:ext cx="10515600" cy="605851"/>
          </a:xfrm>
        </p:spPr>
        <p:txBody>
          <a:bodyPr>
            <a:normAutofit fontScale="90000"/>
          </a:bodyPr>
          <a:lstStyle/>
          <a:p>
            <a:pPr algn="ctr"/>
            <a:r>
              <a:rPr lang="pt-BR" b="1" dirty="0"/>
              <a:t>Distribuição de Probabilidade Contínua </a:t>
            </a:r>
          </a:p>
        </p:txBody>
      </p:sp>
      <p:pic>
        <p:nvPicPr>
          <p:cNvPr id="13" name="Espaço Reservado para Conteúdo 12"/>
          <p:cNvPicPr>
            <a:picLocks noGrp="1" noChangeAspect="1"/>
          </p:cNvPicPr>
          <p:nvPr>
            <p:ph idx="1"/>
          </p:nvPr>
        </p:nvPicPr>
        <p:blipFill>
          <a:blip r:embed="rId2"/>
          <a:stretch>
            <a:fillRect/>
          </a:stretch>
        </p:blipFill>
        <p:spPr>
          <a:xfrm>
            <a:off x="6096000" y="1505961"/>
            <a:ext cx="5846619" cy="4830184"/>
          </a:xfrm>
          <a:prstGeom prst="rect">
            <a:avLst/>
          </a:prstGeom>
        </p:spPr>
      </p:pic>
      <p:sp>
        <p:nvSpPr>
          <p:cNvPr id="5" name="CaixaDeTexto 4"/>
          <p:cNvSpPr txBox="1"/>
          <p:nvPr/>
        </p:nvSpPr>
        <p:spPr>
          <a:xfrm>
            <a:off x="2224216" y="921186"/>
            <a:ext cx="7743568" cy="584775"/>
          </a:xfrm>
          <a:prstGeom prst="rect">
            <a:avLst/>
          </a:prstGeom>
          <a:noFill/>
        </p:spPr>
        <p:txBody>
          <a:bodyPr wrap="square" rtlCol="0">
            <a:spAutoFit/>
          </a:bodyPr>
          <a:lstStyle/>
          <a:p>
            <a:pPr algn="ctr"/>
            <a:r>
              <a:rPr lang="pt-BR" sz="3200" b="1" dirty="0"/>
              <a:t>Distribuição Logística</a:t>
            </a:r>
          </a:p>
        </p:txBody>
      </p:sp>
      <p:pic>
        <p:nvPicPr>
          <p:cNvPr id="14" name="Imagem 13"/>
          <p:cNvPicPr>
            <a:picLocks noChangeAspect="1"/>
          </p:cNvPicPr>
          <p:nvPr/>
        </p:nvPicPr>
        <p:blipFill>
          <a:blip r:embed="rId3"/>
          <a:stretch>
            <a:fillRect/>
          </a:stretch>
        </p:blipFill>
        <p:spPr>
          <a:xfrm>
            <a:off x="231029" y="1602869"/>
            <a:ext cx="5698716" cy="4733276"/>
          </a:xfrm>
          <a:prstGeom prst="rect">
            <a:avLst/>
          </a:prstGeom>
        </p:spPr>
      </p:pic>
    </p:spTree>
    <p:extLst>
      <p:ext uri="{BB962C8B-B14F-4D97-AF65-F5344CB8AC3E}">
        <p14:creationId xmlns:p14="http://schemas.microsoft.com/office/powerpoint/2010/main" val="2927800669"/>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13853</TotalTime>
  <Words>5418</Words>
  <Application>Microsoft Office PowerPoint</Application>
  <PresentationFormat>Widescreen</PresentationFormat>
  <Paragraphs>615</Paragraphs>
  <Slides>95</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95</vt:i4>
      </vt:variant>
    </vt:vector>
  </HeadingPairs>
  <TitlesOfParts>
    <vt:vector size="101" baseType="lpstr">
      <vt:lpstr>Arial</vt:lpstr>
      <vt:lpstr>Calibri</vt:lpstr>
      <vt:lpstr>Calibri Light</vt:lpstr>
      <vt:lpstr>Cambria Math</vt:lpstr>
      <vt:lpstr>Wingdings</vt:lpstr>
      <vt:lpstr>Tema do Office</vt:lpstr>
      <vt:lpstr>IAA005 - ESTATÍSTICA APLICADA I Parte 1</vt:lpstr>
      <vt:lpstr>APRESENTAÇÃO</vt:lpstr>
      <vt:lpstr>EMENTA</vt:lpstr>
      <vt:lpstr>BIBLIOGRAFIA</vt:lpstr>
      <vt:lpstr>CONTEÚDOS</vt:lpstr>
      <vt:lpstr>CONCEITOS BÁSICOS</vt:lpstr>
      <vt:lpstr>IMPORTÂNCIA DA ESTATÍSTICA</vt:lpstr>
      <vt:lpstr>ECONOMIA - EXEMPLO</vt:lpstr>
      <vt:lpstr>Apresentação do PowerPoint</vt:lpstr>
      <vt:lpstr>Fatores que explicam o consumo de água</vt:lpstr>
      <vt:lpstr>Estatística Espacial</vt:lpstr>
      <vt:lpstr>Áreas da Estatística</vt:lpstr>
      <vt:lpstr>Definições</vt:lpstr>
      <vt:lpstr>Estatística Descritiva</vt:lpstr>
      <vt:lpstr>Probabilidade</vt:lpstr>
      <vt:lpstr>Inferência Estatística</vt:lpstr>
      <vt:lpstr>População X Amostra</vt:lpstr>
      <vt:lpstr>Problema Fundamental da Estatística</vt:lpstr>
      <vt:lpstr>População X Amostra</vt:lpstr>
      <vt:lpstr>Amostragem – Why?</vt:lpstr>
      <vt:lpstr>Amostras Probabilísticas X Não-probabilísticas</vt:lpstr>
      <vt:lpstr>Amostragem com reposição X sem reposição</vt:lpstr>
      <vt:lpstr>População Finita e Infinita</vt:lpstr>
      <vt:lpstr>Plano Amostral</vt:lpstr>
      <vt:lpstr>Erros Amostrais</vt:lpstr>
      <vt:lpstr>Dimensionamento do Tamanho da Amostra</vt:lpstr>
      <vt:lpstr>Dimensionamento do Tamanho da Amostra</vt:lpstr>
      <vt:lpstr>Dimensionamento do Tamanho da Amostra</vt:lpstr>
      <vt:lpstr>Dimensionamento do Tamanho da Amostra</vt:lpstr>
      <vt:lpstr>Dimensionamento do Tamanho da Amostra</vt:lpstr>
      <vt:lpstr>Escolha do Método de Amostragem</vt:lpstr>
      <vt:lpstr>Amostragem Probabilística</vt:lpstr>
      <vt:lpstr>Amostragem Aleatória Simples</vt:lpstr>
      <vt:lpstr>Amostragem Sistemática</vt:lpstr>
      <vt:lpstr>Amostragem Estratificada</vt:lpstr>
      <vt:lpstr>Amostragem por Conglomerados</vt:lpstr>
      <vt:lpstr>Amostragem Não Probabilística</vt:lpstr>
      <vt:lpstr>Amostragem Não Probabilística</vt:lpstr>
      <vt:lpstr>Dados de Pesquisas e Variáveis</vt:lpstr>
      <vt:lpstr>Variáveis</vt:lpstr>
      <vt:lpstr>Escala de Medida</vt:lpstr>
      <vt:lpstr>Variáveis Quantitativas</vt:lpstr>
      <vt:lpstr>Séries Estatísticas</vt:lpstr>
      <vt:lpstr>Série Temporal</vt:lpstr>
      <vt:lpstr>Série Geográfica</vt:lpstr>
      <vt:lpstr>Série Específica</vt:lpstr>
      <vt:lpstr>Série Mista</vt:lpstr>
      <vt:lpstr>Gráficos</vt:lpstr>
      <vt:lpstr>Gráfico de Colunas ou Barras</vt:lpstr>
      <vt:lpstr>Gráfico de Setores</vt:lpstr>
      <vt:lpstr>Gráfico de Linhas</vt:lpstr>
      <vt:lpstr>Diagrama de Dispersão</vt:lpstr>
      <vt:lpstr>Histograma</vt:lpstr>
      <vt:lpstr>Diagrama de Caixa – Box Plot</vt:lpstr>
      <vt:lpstr>Distribuição de Frequência </vt:lpstr>
      <vt:lpstr>Distribuição de Frequência</vt:lpstr>
      <vt:lpstr>Distribuições de Probabilidade – 5634 pessoas (Idade)</vt:lpstr>
      <vt:lpstr>Distribuição de Probabilidade Discreta </vt:lpstr>
      <vt:lpstr>Distribuição Discreta Binomial</vt:lpstr>
      <vt:lpstr>Distribuição Discreta Binomial</vt:lpstr>
      <vt:lpstr>Distribuição Discreta Binomial</vt:lpstr>
      <vt:lpstr>Distribuição Discreta Binomial</vt:lpstr>
      <vt:lpstr>Apresentação do PowerPoint</vt:lpstr>
      <vt:lpstr>Distribuição Discreta Poisson</vt:lpstr>
      <vt:lpstr>Distribuição Discreta Poisson</vt:lpstr>
      <vt:lpstr>Distribuição Discreta Poisson</vt:lpstr>
      <vt:lpstr>Distribuição Discreta Poisson</vt:lpstr>
      <vt:lpstr>Apresentação do PowerPoint</vt:lpstr>
      <vt:lpstr>Distribuição Discreta Geométrica</vt:lpstr>
      <vt:lpstr>Distribuição Discreta Geométrica</vt:lpstr>
      <vt:lpstr>Distribuição Discreta Geométrica</vt:lpstr>
      <vt:lpstr>Distribuição Discreta Hipergeométrica</vt:lpstr>
      <vt:lpstr>Distribuição Discreta Hipergeométrica</vt:lpstr>
      <vt:lpstr>Distribuição Discreta Hipergeométrica</vt:lpstr>
      <vt:lpstr>Distribuição Discreta Binomial Negativa</vt:lpstr>
      <vt:lpstr>Distribuição Discreta Binomial Negativa</vt:lpstr>
      <vt:lpstr>Distribuição Discreta Binomial Negativa</vt:lpstr>
      <vt:lpstr>Distribuição de Probabilidade Contínua </vt:lpstr>
      <vt:lpstr>Distribuição de Probabilidade Contínua </vt:lpstr>
      <vt:lpstr>Distribuição de Probabilidade Contínua </vt:lpstr>
      <vt:lpstr>Distribuição de Probabilidade Contínua </vt:lpstr>
      <vt:lpstr>Apresentação do PowerPoint</vt:lpstr>
      <vt:lpstr>Distribuição de Probabilidade Contínua </vt:lpstr>
      <vt:lpstr>Apresentação do PowerPoint</vt:lpstr>
      <vt:lpstr>Distribuição de Probabilidade Contínua </vt:lpstr>
      <vt:lpstr>Apresentação do PowerPoint</vt:lpstr>
      <vt:lpstr>Apresentação do PowerPoint</vt:lpstr>
      <vt:lpstr>Distribuição de Probabilidade Contínua </vt:lpstr>
      <vt:lpstr>Apresentação do PowerPoint</vt:lpstr>
      <vt:lpstr>Distribuição de Probabilidade de Durbin-Watson (d)</vt:lpstr>
      <vt:lpstr>Apresentação do PowerPoint</vt:lpstr>
      <vt:lpstr>Apresentação do PowerPoint</vt:lpstr>
      <vt:lpstr>Distribuição de Probabilidade Contínua </vt:lpstr>
      <vt:lpstr>Distribuição de Probabilidade Contínua </vt:lpstr>
      <vt:lpstr>Distribuição de Probabilidade Contínua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IAA005 - ESTATÍSTICA APLICADA I</dc:title>
  <dc:creator>Arno Paulo Schmitz</dc:creator>
  <cp:lastModifiedBy>Arno Paulo Schmitz</cp:lastModifiedBy>
  <cp:revision>163</cp:revision>
  <dcterms:created xsi:type="dcterms:W3CDTF">2020-03-09T13:16:58Z</dcterms:created>
  <dcterms:modified xsi:type="dcterms:W3CDTF">2022-05-26T22:22:52Z</dcterms:modified>
</cp:coreProperties>
</file>